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Lst>
  <p:notesMasterIdLst>
    <p:notesMasterId r:id="rId72"/>
  </p:notesMasterIdLst>
  <p:handoutMasterIdLst>
    <p:handoutMasterId r:id="rId73"/>
  </p:handoutMasterIdLst>
  <p:sldIdLst>
    <p:sldId id="257" r:id="rId5"/>
    <p:sldId id="277" r:id="rId6"/>
    <p:sldId id="278" r:id="rId7"/>
    <p:sldId id="292" r:id="rId8"/>
    <p:sldId id="298" r:id="rId9"/>
    <p:sldId id="283" r:id="rId10"/>
    <p:sldId id="297" r:id="rId11"/>
    <p:sldId id="288" r:id="rId12"/>
    <p:sldId id="318" r:id="rId13"/>
    <p:sldId id="320" r:id="rId14"/>
    <p:sldId id="295" r:id="rId15"/>
    <p:sldId id="296" r:id="rId16"/>
    <p:sldId id="299" r:id="rId17"/>
    <p:sldId id="294" r:id="rId18"/>
    <p:sldId id="335" r:id="rId19"/>
    <p:sldId id="321" r:id="rId20"/>
    <p:sldId id="324" r:id="rId21"/>
    <p:sldId id="332" r:id="rId22"/>
    <p:sldId id="301" r:id="rId23"/>
    <p:sldId id="282" r:id="rId24"/>
    <p:sldId id="302" r:id="rId25"/>
    <p:sldId id="303" r:id="rId26"/>
    <p:sldId id="304" r:id="rId27"/>
    <p:sldId id="334" r:id="rId28"/>
    <p:sldId id="305" r:id="rId29"/>
    <p:sldId id="333" r:id="rId30"/>
    <p:sldId id="330" r:id="rId31"/>
    <p:sldId id="287" r:id="rId32"/>
    <p:sldId id="281" r:id="rId33"/>
    <p:sldId id="327" r:id="rId34"/>
    <p:sldId id="315" r:id="rId35"/>
    <p:sldId id="328" r:id="rId36"/>
    <p:sldId id="329" r:id="rId37"/>
    <p:sldId id="348" r:id="rId38"/>
    <p:sldId id="313" r:id="rId39"/>
    <p:sldId id="317" r:id="rId40"/>
    <p:sldId id="336" r:id="rId41"/>
    <p:sldId id="319" r:id="rId42"/>
    <p:sldId id="341" r:id="rId43"/>
    <p:sldId id="342" r:id="rId44"/>
    <p:sldId id="343" r:id="rId45"/>
    <p:sldId id="344" r:id="rId46"/>
    <p:sldId id="345" r:id="rId47"/>
    <p:sldId id="337" r:id="rId48"/>
    <p:sldId id="346" r:id="rId49"/>
    <p:sldId id="347" r:id="rId50"/>
    <p:sldId id="338" r:id="rId51"/>
    <p:sldId id="339" r:id="rId52"/>
    <p:sldId id="340" r:id="rId53"/>
    <p:sldId id="258" r:id="rId54"/>
    <p:sldId id="259" r:id="rId55"/>
    <p:sldId id="274" r:id="rId56"/>
    <p:sldId id="260" r:id="rId57"/>
    <p:sldId id="261" r:id="rId58"/>
    <p:sldId id="262" r:id="rId59"/>
    <p:sldId id="263" r:id="rId60"/>
    <p:sldId id="264" r:id="rId61"/>
    <p:sldId id="265" r:id="rId62"/>
    <p:sldId id="266" r:id="rId63"/>
    <p:sldId id="267" r:id="rId64"/>
    <p:sldId id="268" r:id="rId65"/>
    <p:sldId id="269" r:id="rId66"/>
    <p:sldId id="270" r:id="rId67"/>
    <p:sldId id="271" r:id="rId68"/>
    <p:sldId id="272" r:id="rId69"/>
    <p:sldId id="280" r:id="rId70"/>
    <p:sldId id="273" r:id="rId71"/>
  </p:sldIdLst>
  <p:sldSz cx="9144000" cy="5143500" type="screen16x9"/>
  <p:notesSz cx="6858000" cy="9144000"/>
  <p:defaultText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10">
          <p15:clr>
            <a:srgbClr val="A4A3A4"/>
          </p15:clr>
        </p15:guide>
        <p15:guide id="2" orient="horz" pos="2890">
          <p15:clr>
            <a:srgbClr val="A4A3A4"/>
          </p15:clr>
        </p15:guide>
        <p15:guide id="3" orient="horz" pos="849">
          <p15:clr>
            <a:srgbClr val="A4A3A4"/>
          </p15:clr>
        </p15:guide>
        <p15:guide id="4" orient="horz" pos="1847">
          <p15:clr>
            <a:srgbClr val="A4A3A4"/>
          </p15:clr>
        </p15:guide>
        <p15:guide id="5" orient="horz" pos="1892">
          <p15:clr>
            <a:srgbClr val="A4A3A4"/>
          </p15:clr>
        </p15:guide>
        <p15:guide id="6" pos="5465">
          <p15:clr>
            <a:srgbClr val="A4A3A4"/>
          </p15:clr>
        </p15:guide>
        <p15:guide id="7" pos="2381">
          <p15:clr>
            <a:srgbClr val="A4A3A4"/>
          </p15:clr>
        </p15:guide>
        <p15:guide id="8" pos="1338">
          <p15:clr>
            <a:srgbClr val="A4A3A4"/>
          </p15:clr>
        </p15:guide>
        <p15:guide id="9" pos="3379">
          <p15:clr>
            <a:srgbClr val="A4A3A4"/>
          </p15:clr>
        </p15:guide>
        <p15:guide id="10" pos="4422">
          <p15:clr>
            <a:srgbClr val="A4A3A4"/>
          </p15:clr>
        </p15:guide>
        <p15:guide id="11" pos="295">
          <p15:clr>
            <a:srgbClr val="A4A3A4"/>
          </p15:clr>
        </p15:guide>
        <p15:guide id="12" pos="1292">
          <p15:clr>
            <a:srgbClr val="A4A3A4"/>
          </p15:clr>
        </p15:guide>
        <p15:guide id="13" pos="2336">
          <p15:clr>
            <a:srgbClr val="A4A3A4"/>
          </p15:clr>
        </p15:guide>
        <p15:guide id="14" pos="3424">
          <p15:clr>
            <a:srgbClr val="A4A3A4"/>
          </p15:clr>
        </p15:guide>
        <p15:guide id="15" pos="4468">
          <p15:clr>
            <a:srgbClr val="A4A3A4"/>
          </p15:clr>
        </p15:guide>
        <p15:guide id="16"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8200"/>
    <a:srgbClr val="000000"/>
    <a:srgbClr val="83B800"/>
    <a:srgbClr val="FBFBFB"/>
    <a:srgbClr val="FFFFFF"/>
    <a:srgbClr val="929292"/>
    <a:srgbClr val="4D4D4D"/>
    <a:srgbClr val="F28500"/>
    <a:srgbClr val="00AEEF"/>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8029" autoAdjust="0"/>
    <p:restoredTop sz="83836" autoAdjust="0"/>
  </p:normalViewPr>
  <p:slideViewPr>
    <p:cSldViewPr snapToObjects="1">
      <p:cViewPr>
        <p:scale>
          <a:sx n="100" d="100"/>
          <a:sy n="100" d="100"/>
        </p:scale>
        <p:origin x="-768" y="-158"/>
      </p:cViewPr>
      <p:guideLst>
        <p:guide orient="horz" pos="110"/>
        <p:guide orient="horz" pos="2890"/>
        <p:guide orient="horz" pos="849"/>
        <p:guide orient="horz" pos="1847"/>
        <p:guide orient="horz" pos="1892"/>
        <p:guide pos="5465"/>
        <p:guide pos="2381"/>
        <p:guide pos="1338"/>
        <p:guide pos="3379"/>
        <p:guide pos="4422"/>
        <p:guide pos="295"/>
        <p:guide pos="1292"/>
        <p:guide pos="2336"/>
        <p:guide pos="3424"/>
        <p:guide pos="4468"/>
        <p:guide pos="2880"/>
      </p:guideLst>
    </p:cSldViewPr>
  </p:slideViewPr>
  <p:notesTextViewPr>
    <p:cViewPr>
      <p:scale>
        <a:sx n="100" d="100"/>
        <a:sy n="100" d="100"/>
      </p:scale>
      <p:origin x="0" y="0"/>
    </p:cViewPr>
  </p:notesTextViewPr>
  <p:sorterViewPr>
    <p:cViewPr>
      <p:scale>
        <a:sx n="60" d="100"/>
        <a:sy n="60" d="100"/>
      </p:scale>
      <p:origin x="0" y="0"/>
    </p:cViewPr>
  </p:sorterViewPr>
  <p:notesViewPr>
    <p:cSldViewPr snapToObjects="1" showGuides="1">
      <p:cViewPr varScale="1">
        <p:scale>
          <a:sx n="95" d="100"/>
          <a:sy n="95" d="100"/>
        </p:scale>
        <p:origin x="-363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ca-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4"/>
          <c:dPt>
            <c:idx val="1"/>
            <c:bubble3D val="0"/>
            <c:spPr>
              <a:solidFill>
                <a:srgbClr val="929292"/>
              </a:solidFill>
            </c:spPr>
          </c:dPt>
          <c:dPt>
            <c:idx val="3"/>
            <c:bubble3D val="0"/>
            <c:spPr>
              <a:solidFill>
                <a:srgbClr val="929292"/>
              </a:solidFill>
            </c:spPr>
          </c:dPt>
          <c:cat>
            <c:strRef>
              <c:f>Sheet1!$A$2:$A$5</c:f>
              <c:strCache>
                <c:ptCount val="4"/>
                <c:pt idx="0">
                  <c:v>1st Qtr</c:v>
                </c:pt>
                <c:pt idx="1">
                  <c:v>2nd Qtr</c:v>
                </c:pt>
                <c:pt idx="2">
                  <c:v>3rd Qtr</c:v>
                </c:pt>
                <c:pt idx="3">
                  <c:v>4th Qtr</c:v>
                </c:pt>
              </c:strCache>
            </c:strRef>
          </c:cat>
          <c:val>
            <c:numRef>
              <c:f>Sheet1!$B$2:$B$5</c:f>
              <c:numCache>
                <c:formatCode>General</c:formatCode>
                <c:ptCount val="4"/>
                <c:pt idx="0">
                  <c:v>58</c:v>
                </c:pt>
                <c:pt idx="1">
                  <c:v>13</c:v>
                </c:pt>
                <c:pt idx="2">
                  <c:v>9</c:v>
                </c:pt>
                <c:pt idx="3">
                  <c:v>7</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ca-E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TechReady</a:t>
            </a:r>
            <a:r>
              <a:rPr lang="en-US" dirty="0" smtClean="0">
                <a:latin typeface="Segoe UI" pitchFamily="34" charset="0"/>
              </a:rPr>
              <a:t>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6/17/2016</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TechReady</a:t>
            </a:r>
            <a:r>
              <a:rPr lang="en-US" dirty="0" smtClean="0"/>
              <a:t>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6/17/2016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685864" rtl="0" eaLnBrk="1" latinLnBrk="0" hangingPunct="1">
      <a:lnSpc>
        <a:spcPct val="90000"/>
      </a:lnSpc>
      <a:spcAft>
        <a:spcPts val="250"/>
      </a:spcAft>
      <a:defRPr sz="700" kern="1200">
        <a:solidFill>
          <a:schemeClr val="tx1"/>
        </a:solidFill>
        <a:latin typeface="Segoe UI" pitchFamily="34" charset="0"/>
        <a:ea typeface="+mn-ea"/>
        <a:cs typeface="+mn-cs"/>
      </a:defRPr>
    </a:lvl1pPr>
    <a:lvl2pPr marL="159757" indent="-79382"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2pPr>
    <a:lvl3pPr marL="246085" indent="-86329"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3pPr>
    <a:lvl4pPr marL="362183" indent="-110143"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4pPr>
    <a:lvl5pPr marL="461411" indent="-86329"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5pPr>
    <a:lvl6pPr marL="1714660" algn="l" defTabSz="685864" rtl="0" eaLnBrk="1" latinLnBrk="0" hangingPunct="1">
      <a:defRPr sz="900" kern="1200">
        <a:solidFill>
          <a:schemeClr val="tx1"/>
        </a:solidFill>
        <a:latin typeface="+mn-lt"/>
        <a:ea typeface="+mn-ea"/>
        <a:cs typeface="+mn-cs"/>
      </a:defRPr>
    </a:lvl6pPr>
    <a:lvl7pPr marL="2057592" algn="l" defTabSz="685864" rtl="0" eaLnBrk="1" latinLnBrk="0" hangingPunct="1">
      <a:defRPr sz="900" kern="1200">
        <a:solidFill>
          <a:schemeClr val="tx1"/>
        </a:solidFill>
        <a:latin typeface="+mn-lt"/>
        <a:ea typeface="+mn-ea"/>
        <a:cs typeface="+mn-cs"/>
      </a:defRPr>
    </a:lvl7pPr>
    <a:lvl8pPr marL="2400524" algn="l" defTabSz="685864" rtl="0" eaLnBrk="1" latinLnBrk="0" hangingPunct="1">
      <a:defRPr sz="900" kern="1200">
        <a:solidFill>
          <a:schemeClr val="tx1"/>
        </a:solidFill>
        <a:latin typeface="+mn-lt"/>
        <a:ea typeface="+mn-ea"/>
        <a:cs typeface="+mn-cs"/>
      </a:defRPr>
    </a:lvl8pPr>
    <a:lvl9pPr marL="2743456" algn="l" defTabSz="68586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483891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262698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63455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273705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3654553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3967509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305239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56037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548987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097751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3500644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FD2E0-4A2A-435F-BF86-DC734398BCB3}"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757084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730928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922002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922002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D2D41-6AD6-47B1-9D4A-CD3079264A27}"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56985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399FD2E0-4A2A-435F-BF86-DC734398BCB3}" type="slidenum">
              <a:rPr lang="en-US" smtClean="0"/>
              <a:t>39</a:t>
            </a:fld>
            <a:endParaRPr lang="en-US"/>
          </a:p>
        </p:txBody>
      </p:sp>
    </p:spTree>
    <p:extLst>
      <p:ext uri="{BB962C8B-B14F-4D97-AF65-F5344CB8AC3E}">
        <p14:creationId xmlns:p14="http://schemas.microsoft.com/office/powerpoint/2010/main" val="1768665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399FD2E0-4A2A-435F-BF86-DC734398BCB3}" type="slidenum">
              <a:rPr lang="en-US" smtClean="0"/>
              <a:t>40</a:t>
            </a:fld>
            <a:endParaRPr lang="en-US"/>
          </a:p>
        </p:txBody>
      </p:sp>
    </p:spTree>
    <p:extLst>
      <p:ext uri="{BB962C8B-B14F-4D97-AF65-F5344CB8AC3E}">
        <p14:creationId xmlns:p14="http://schemas.microsoft.com/office/powerpoint/2010/main" val="2480669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399FD2E0-4A2A-435F-BF86-DC734398BCB3}" type="slidenum">
              <a:rPr lang="en-US" smtClean="0"/>
              <a:t>41</a:t>
            </a:fld>
            <a:endParaRPr lang="en-US"/>
          </a:p>
        </p:txBody>
      </p:sp>
    </p:spTree>
    <p:extLst>
      <p:ext uri="{BB962C8B-B14F-4D97-AF65-F5344CB8AC3E}">
        <p14:creationId xmlns:p14="http://schemas.microsoft.com/office/powerpoint/2010/main" val="3881411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FD2E0-4A2A-435F-BF86-DC734398BCB3}" type="slidenum">
              <a:rPr lang="en-US" smtClean="0"/>
              <a:t>42</a:t>
            </a:fld>
            <a:endParaRPr lang="en-US"/>
          </a:p>
        </p:txBody>
      </p:sp>
    </p:spTree>
    <p:extLst>
      <p:ext uri="{BB962C8B-B14F-4D97-AF65-F5344CB8AC3E}">
        <p14:creationId xmlns:p14="http://schemas.microsoft.com/office/powerpoint/2010/main" val="1775453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FD2E0-4A2A-435F-BF86-DC734398BCB3}" type="slidenum">
              <a:rPr lang="en-US" smtClean="0"/>
              <a:t>43</a:t>
            </a:fld>
            <a:endParaRPr lang="en-US"/>
          </a:p>
        </p:txBody>
      </p:sp>
    </p:spTree>
    <p:extLst>
      <p:ext uri="{BB962C8B-B14F-4D97-AF65-F5344CB8AC3E}">
        <p14:creationId xmlns:p14="http://schemas.microsoft.com/office/powerpoint/2010/main" val="862453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FD2E0-4A2A-435F-BF86-DC734398BCB3}" type="slidenum">
              <a:rPr lang="en-US" smtClean="0"/>
              <a:t>44</a:t>
            </a:fld>
            <a:endParaRPr lang="en-US"/>
          </a:p>
        </p:txBody>
      </p:sp>
    </p:spTree>
    <p:extLst>
      <p:ext uri="{BB962C8B-B14F-4D97-AF65-F5344CB8AC3E}">
        <p14:creationId xmlns:p14="http://schemas.microsoft.com/office/powerpoint/2010/main" val="2330219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A9D910E3-464B-4DE1-A233-EBF743715C91}" type="datetime8">
              <a:rPr lang="en-US" smtClean="0"/>
              <a:pPr>
                <a:defRPr/>
              </a:pPr>
              <a:t>6/17/2016 9:01 AM</a:t>
            </a:fld>
            <a:endParaRPr lang="en-US"/>
          </a:p>
        </p:txBody>
      </p:sp>
      <p:sp>
        <p:nvSpPr>
          <p:cNvPr id="5" name="Slide Number Placeholder 4"/>
          <p:cNvSpPr>
            <a:spLocks noGrp="1"/>
          </p:cNvSpPr>
          <p:nvPr>
            <p:ph type="sldNum" sz="quarter" idx="11"/>
          </p:nvPr>
        </p:nvSpPr>
        <p:spPr/>
        <p:txBody>
          <a:bodyPr/>
          <a:lstStyle/>
          <a:p>
            <a:pPr>
              <a:defRPr/>
            </a:pPr>
            <a:fld id="{A8A8F651-D492-4DEE-8697-AA64A41EEA45}" type="slidenum">
              <a:rPr lang="en-US" smtClean="0"/>
              <a:pPr>
                <a:defRPr/>
              </a:pPr>
              <a:t>10</a:t>
            </a:fld>
            <a:endParaRPr lang="en-US"/>
          </a:p>
        </p:txBody>
      </p:sp>
    </p:spTree>
    <p:extLst>
      <p:ext uri="{BB962C8B-B14F-4D97-AF65-F5344CB8AC3E}">
        <p14:creationId xmlns:p14="http://schemas.microsoft.com/office/powerpoint/2010/main" val="3220947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4200880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FD2E0-4A2A-435F-BF86-DC734398BCB3}" type="slidenum">
              <a:rPr lang="en-US" smtClean="0"/>
              <a:t>47</a:t>
            </a:fld>
            <a:endParaRPr lang="en-US"/>
          </a:p>
        </p:txBody>
      </p:sp>
    </p:spTree>
    <p:extLst>
      <p:ext uri="{BB962C8B-B14F-4D97-AF65-F5344CB8AC3E}">
        <p14:creationId xmlns:p14="http://schemas.microsoft.com/office/powerpoint/2010/main" val="2135841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6/17/2016 9:01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49</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638471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6/17/2016 9:01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67</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638471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08094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533510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714591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714591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101837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2626985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5"/>
        </a:solidFill>
        <a:effectLst/>
      </p:bgPr>
    </p:bg>
    <p:spTree>
      <p:nvGrpSpPr>
        <p:cNvPr id="1" name=""/>
        <p:cNvGrpSpPr/>
        <p:nvPr/>
      </p:nvGrpSpPr>
      <p:grpSpPr>
        <a:xfrm>
          <a:off x="0" y="0"/>
          <a:ext cx="0" cy="0"/>
          <a:chOff x="0" y="0"/>
          <a:chExt cx="0" cy="0"/>
        </a:xfrm>
      </p:grpSpPr>
      <p:pic>
        <p:nvPicPr>
          <p:cNvPr id="8" name="Picture 8"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0741" y="-164553"/>
            <a:ext cx="3762551" cy="5400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1329929"/>
            <a:ext cx="8207375" cy="914096"/>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468313" y="3003550"/>
            <a:ext cx="8207375" cy="1584325"/>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68586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685864" rtl="0" eaLnBrk="1" latinLnBrk="0" hangingPunct="1">
              <a:lnSpc>
                <a:spcPct val="90000"/>
              </a:lnSpc>
              <a:spcBef>
                <a:spcPct val="20000"/>
              </a:spcBef>
              <a:buSzPct val="90000"/>
              <a:buFont typeface="Arial" pitchFamily="34" charset="0"/>
              <a:buNone/>
            </a:pPr>
            <a:r>
              <a:rPr lang="en-US" dirty="0" smtClean="0"/>
              <a:t>Contact Information</a:t>
            </a:r>
          </a:p>
          <a:p>
            <a:pPr marL="0" lvl="0" indent="0" algn="l" defTabSz="685864" rtl="0" eaLnBrk="1" latinLnBrk="0" hangingPunct="1">
              <a:lnSpc>
                <a:spcPct val="90000"/>
              </a:lnSpc>
              <a:spcBef>
                <a:spcPct val="20000"/>
              </a:spcBef>
              <a:buSzPct val="90000"/>
              <a:buFont typeface="Arial" pitchFamily="34" charset="0"/>
              <a:buNone/>
            </a:pPr>
            <a:endParaRPr lang="en-US" dirty="0"/>
          </a:p>
        </p:txBody>
      </p:sp>
      <p:pic>
        <p:nvPicPr>
          <p:cNvPr id="9" name="Picture 9" descr="C:\Users\saschac\Dropbox\Work\Events\2012-04 Shape\Visuals\shape_logo\shape_logo\shape komplett negativ.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6177" y="4174065"/>
            <a:ext cx="2512082" cy="75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248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par>
                                <p:cTn id="7" presetID="35" presetClass="path" presetSubtype="0" accel="50000" decel="50000" fill="hold" grpId="0" nodeType="withEffect">
                                  <p:stCondLst>
                                    <p:cond delay="500"/>
                                  </p:stCondLst>
                                  <p:childTnLst>
                                    <p:animMotion origin="layout" path="M 0 -2.58385E-6 L 1.175 -2.58385E-6 " pathEditMode="relative" rAng="0" ptsTypes="AA">
                                      <p:cBhvr>
                                        <p:cTn id="8" dur="1000" spd="-100000" fill="hold"/>
                                        <p:tgtEl>
                                          <p:spTgt spid="6"/>
                                        </p:tgtEl>
                                        <p:attrNameLst>
                                          <p:attrName>ppt_x</p:attrName>
                                          <p:attrName>ppt_y</p:attrName>
                                        </p:attrNameLst>
                                      </p:cBhvr>
                                      <p:rCtr x="58750" y="0"/>
                                    </p:animMotion>
                                  </p:childTnLst>
                                </p:cTn>
                              </p:par>
                              <p:par>
                                <p:cTn id="9" presetID="1" presetClass="entr" presetSubtype="0" fill="hold" grpId="1" nodeType="withEffect">
                                  <p:stCondLst>
                                    <p:cond delay="1000"/>
                                  </p:stCondLst>
                                  <p:childTnLst>
                                    <p:set>
                                      <p:cBhvr>
                                        <p:cTn id="10" dur="1" fill="hold">
                                          <p:stCondLst>
                                            <p:cond delay="0"/>
                                          </p:stCondLst>
                                        </p:cTn>
                                        <p:tgtEl>
                                          <p:spTgt spid="4"/>
                                        </p:tgtEl>
                                        <p:attrNameLst>
                                          <p:attrName>style.visibility</p:attrName>
                                        </p:attrNameLst>
                                      </p:cBhvr>
                                      <p:to>
                                        <p:strVal val="visible"/>
                                      </p:to>
                                    </p:set>
                                  </p:childTnLst>
                                </p:cTn>
                              </p:par>
                              <p:par>
                                <p:cTn id="11" presetID="35" presetClass="path" presetSubtype="0" accel="50000" decel="50000" fill="hold" grpId="0" nodeType="withEffect">
                                  <p:stCondLst>
                                    <p:cond delay="1000"/>
                                  </p:stCondLst>
                                  <p:childTnLst>
                                    <p:animMotion origin="layout" path="M 1.875E-6 4.05505E-6 L 1.17617 4.05505E-6 " pathEditMode="relative" rAng="0" ptsTypes="AA">
                                      <p:cBhvr>
                                        <p:cTn id="12" dur="1000" spd="-100000" fill="hold"/>
                                        <p:tgtEl>
                                          <p:spTgt spid="4"/>
                                        </p:tgtEl>
                                        <p:attrNameLst>
                                          <p:attrName>ppt_x</p:attrName>
                                          <p:attrName>ppt_y</p:attrName>
                                        </p:attrNameLst>
                                      </p:cBhvr>
                                      <p:rCtr x="58802" y="0"/>
                                    </p:animMotion>
                                  </p:childTnLst>
                                </p:cTn>
                              </p:par>
                              <p:par>
                                <p:cTn id="13" presetID="1" presetClass="entr" presetSubtype="0" fill="hold" nodeType="withEffect">
                                  <p:stCondLst>
                                    <p:cond delay="1500"/>
                                  </p:stCondLst>
                                  <p:childTnLst>
                                    <p:set>
                                      <p:cBhvr>
                                        <p:cTn id="14" dur="1" fill="hold">
                                          <p:stCondLst>
                                            <p:cond delay="0"/>
                                          </p:stCondLst>
                                        </p:cTn>
                                        <p:tgtEl>
                                          <p:spTgt spid="8"/>
                                        </p:tgtEl>
                                        <p:attrNameLst>
                                          <p:attrName>style.visibility</p:attrName>
                                        </p:attrNameLst>
                                      </p:cBhvr>
                                      <p:to>
                                        <p:strVal val="visible"/>
                                      </p:to>
                                    </p:set>
                                  </p:childTnLst>
                                </p:cTn>
                              </p:par>
                              <p:par>
                                <p:cTn id="15" presetID="63" presetClass="path" presetSubtype="0" accel="50000" decel="50000" fill="hold" nodeType="withEffect">
                                  <p:stCondLst>
                                    <p:cond delay="1500"/>
                                  </p:stCondLst>
                                  <p:childTnLst>
                                    <p:animMotion origin="layout" path="M 2.56384E-6 2.31321E-9 L 0.87454 2.31321E-9 " pathEditMode="relative" rAng="0" ptsTypes="AA">
                                      <p:cBhvr>
                                        <p:cTn id="16" dur="1000" spd="-100000" fill="hold"/>
                                        <p:tgtEl>
                                          <p:spTgt spid="8"/>
                                        </p:tgtEl>
                                        <p:attrNameLst>
                                          <p:attrName>ppt_x</p:attrName>
                                          <p:attrName>ppt_y</p:attrName>
                                        </p:attrNameLst>
                                      </p:cBhvr>
                                      <p:rCtr x="43721" y="0"/>
                                    </p:animMotion>
                                  </p:childTnLst>
                                </p:cTn>
                              </p:par>
                              <p:par>
                                <p:cTn id="17" presetID="1" presetClass="entr" presetSubtype="0" fill="hold" nodeType="withEffect">
                                  <p:stCondLst>
                                    <p:cond delay="2000"/>
                                  </p:stCondLst>
                                  <p:childTnLst>
                                    <p:set>
                                      <p:cBhvr>
                                        <p:cTn id="18" dur="1" fill="hold">
                                          <p:stCondLst>
                                            <p:cond delay="0"/>
                                          </p:stCondLst>
                                        </p:cTn>
                                        <p:tgtEl>
                                          <p:spTgt spid="9"/>
                                        </p:tgtEl>
                                        <p:attrNameLst>
                                          <p:attrName>style.visibility</p:attrName>
                                        </p:attrNameLst>
                                      </p:cBhvr>
                                      <p:to>
                                        <p:strVal val="visible"/>
                                      </p:to>
                                    </p:set>
                                  </p:childTnLst>
                                </p:cTn>
                              </p:par>
                              <p:par>
                                <p:cTn id="19" presetID="63" presetClass="path" presetSubtype="0" accel="50000" decel="50000" fill="hold" nodeType="withEffect">
                                  <p:stCondLst>
                                    <p:cond delay="2000"/>
                                  </p:stCondLst>
                                  <p:childTnLst>
                                    <p:animMotion origin="layout" path="M 1.02137E-6 -3.54152E-6 L 0.86438 -3.54152E-6 " pathEditMode="relative" rAng="0" ptsTypes="AA">
                                      <p:cBhvr>
                                        <p:cTn id="20" dur="1000" spd="-100000" fill="hold"/>
                                        <p:tgtEl>
                                          <p:spTgt spid="9"/>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35" presetClass="path" presetSubtype="0" accel="50000" decel="50000" fill="hold" nodeType="withEffect">
                  <p:stCondLst>
                    <p:cond delay="500"/>
                  </p:stCondLst>
                  <p:childTnLst>
                    <p:animMotion origin="layout" path="M 0 -2.58385E-6 L 1.175 -2.58385E-6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1000"/>
                  </p:stCondLst>
                  <p:childTnLst>
                    <p:animMotion origin="layout" path="M 1.875E-6 4.05505E-6 L 1.17617 4.05505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10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Light Blue">
    <p:bg>
      <p:bgPr>
        <a:solidFill>
          <a:schemeClr val="accent1"/>
        </a:solidFill>
        <a:effectLst/>
      </p:bgPr>
    </p:bg>
    <p:spTree>
      <p:nvGrpSpPr>
        <p:cNvPr id="1" name=""/>
        <p:cNvGrpSpPr/>
        <p:nvPr/>
      </p:nvGrpSpPr>
      <p:grpSpPr>
        <a:xfrm>
          <a:off x="0" y="0"/>
          <a:ext cx="0" cy="0"/>
          <a:chOff x="0" y="0"/>
          <a:chExt cx="0" cy="0"/>
        </a:xfrm>
      </p:grpSpPr>
      <p:pic>
        <p:nvPicPr>
          <p:cNvPr id="5" name="Picture 2"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9592" y="685894"/>
            <a:ext cx="3158018" cy="453288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164903698"/>
      </p:ext>
    </p:extLst>
  </p:cSld>
  <p:clrMapOvr>
    <a:masterClrMapping/>
  </p:clrMapOvr>
  <p:transition spd="slow">
    <p:push/>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chemeClr val="accent2"/>
        </a:solidFill>
        <a:effectLst/>
      </p:bgPr>
    </p:bg>
    <p:spTree>
      <p:nvGrpSpPr>
        <p:cNvPr id="1" name=""/>
        <p:cNvGrpSpPr/>
        <p:nvPr/>
      </p:nvGrpSpPr>
      <p:grpSpPr>
        <a:xfrm>
          <a:off x="0" y="0"/>
          <a:ext cx="0" cy="0"/>
          <a:chOff x="0" y="0"/>
          <a:chExt cx="0" cy="0"/>
        </a:xfrm>
      </p:grpSpPr>
      <p:pic>
        <p:nvPicPr>
          <p:cNvPr id="5" name="Picture 2"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9592" y="685894"/>
            <a:ext cx="3158018" cy="453288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54916877"/>
      </p:ext>
    </p:extLst>
  </p:cSld>
  <p:clrMapOvr>
    <a:masterClrMapping/>
  </p:clrMapOvr>
  <p:transition spd="slow">
    <p:push/>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Orange">
    <p:bg>
      <p:bgPr>
        <a:solidFill>
          <a:schemeClr val="accent3"/>
        </a:solidFill>
        <a:effectLst/>
      </p:bgPr>
    </p:bg>
    <p:spTree>
      <p:nvGrpSpPr>
        <p:cNvPr id="1" name=""/>
        <p:cNvGrpSpPr/>
        <p:nvPr/>
      </p:nvGrpSpPr>
      <p:grpSpPr>
        <a:xfrm>
          <a:off x="0" y="0"/>
          <a:ext cx="0" cy="0"/>
          <a:chOff x="0" y="0"/>
          <a:chExt cx="0" cy="0"/>
        </a:xfrm>
      </p:grpSpPr>
      <p:pic>
        <p:nvPicPr>
          <p:cNvPr id="5" name="Picture 2"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9592" y="685894"/>
            <a:ext cx="3158018" cy="453288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54916877"/>
      </p:ext>
    </p:extLst>
  </p:cSld>
  <p:clrMapOvr>
    <a:masterClrMapping/>
  </p:clrMapOvr>
  <p:transition spd="slow">
    <p:push/>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ink">
    <p:bg>
      <p:bgPr>
        <a:solidFill>
          <a:schemeClr val="accent4"/>
        </a:solidFill>
        <a:effectLst/>
      </p:bgPr>
    </p:bg>
    <p:spTree>
      <p:nvGrpSpPr>
        <p:cNvPr id="1" name=""/>
        <p:cNvGrpSpPr/>
        <p:nvPr/>
      </p:nvGrpSpPr>
      <p:grpSpPr>
        <a:xfrm>
          <a:off x="0" y="0"/>
          <a:ext cx="0" cy="0"/>
          <a:chOff x="0" y="0"/>
          <a:chExt cx="0" cy="0"/>
        </a:xfrm>
      </p:grpSpPr>
      <p:pic>
        <p:nvPicPr>
          <p:cNvPr id="5" name="Picture 2"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9592" y="685894"/>
            <a:ext cx="3158018" cy="453288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54916877"/>
      </p:ext>
    </p:extLst>
  </p:cSld>
  <p:clrMapOvr>
    <a:masterClrMapping/>
  </p:clrMapOvr>
  <p:transition spd="slow">
    <p:push/>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Dark Blue">
    <p:bg>
      <p:bgPr>
        <a:solidFill>
          <a:schemeClr val="accent5"/>
        </a:solidFill>
        <a:effectLst/>
      </p:bgPr>
    </p:bg>
    <p:spTree>
      <p:nvGrpSpPr>
        <p:cNvPr id="1" name=""/>
        <p:cNvGrpSpPr/>
        <p:nvPr/>
      </p:nvGrpSpPr>
      <p:grpSpPr>
        <a:xfrm>
          <a:off x="0" y="0"/>
          <a:ext cx="0" cy="0"/>
          <a:chOff x="0" y="0"/>
          <a:chExt cx="0" cy="0"/>
        </a:xfrm>
      </p:grpSpPr>
      <p:pic>
        <p:nvPicPr>
          <p:cNvPr id="5" name="Picture 2"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9592" y="685894"/>
            <a:ext cx="3158018" cy="453288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54916877"/>
      </p:ext>
    </p:extLst>
  </p:cSld>
  <p:clrMapOvr>
    <a:masterClrMapping/>
  </p:clrMapOvr>
  <p:transition spd="slow">
    <p:push/>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468313" y="1347788"/>
            <a:ext cx="8207375" cy="3240088"/>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50241686"/>
      </p:ext>
    </p:extLst>
  </p:cSld>
  <p:clrMapOvr>
    <a:masterClrMapping/>
  </p:clrMapOvr>
  <p:transition spd="slow">
    <p:push dir="u"/>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468313" y="1347788"/>
            <a:ext cx="4049667" cy="3240088"/>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Content Placeholder 12"/>
          <p:cNvSpPr>
            <a:spLocks noGrp="1"/>
          </p:cNvSpPr>
          <p:nvPr>
            <p:ph sz="quarter" idx="11"/>
          </p:nvPr>
        </p:nvSpPr>
        <p:spPr>
          <a:xfrm>
            <a:off x="4620681" y="1347787"/>
            <a:ext cx="4055008" cy="3240087"/>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37599764"/>
      </p:ext>
    </p:extLst>
  </p:cSld>
  <p:clrMapOvr>
    <a:masterClrMapping/>
  </p:clrMapOvr>
  <p:transition spd="slow">
    <p:push dir="u"/>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13" name="Content Placeholder 12"/>
          <p:cNvSpPr>
            <a:spLocks noGrp="1"/>
          </p:cNvSpPr>
          <p:nvPr>
            <p:ph sz="quarter" idx="10"/>
          </p:nvPr>
        </p:nvSpPr>
        <p:spPr>
          <a:xfrm>
            <a:off x="468313" y="1347787"/>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Picture Placeholder 3"/>
          <p:cNvSpPr>
            <a:spLocks noGrp="1"/>
          </p:cNvSpPr>
          <p:nvPr>
            <p:ph type="pic" sz="quarter" idx="11"/>
          </p:nvPr>
        </p:nvSpPr>
        <p:spPr>
          <a:xfrm>
            <a:off x="5435601" y="1347787"/>
            <a:ext cx="1584324" cy="1572881"/>
          </a:xfrm>
        </p:spPr>
        <p:txBody>
          <a:bodyPr/>
          <a:lstStyle/>
          <a:p>
            <a:r>
              <a:rPr lang="en-US" dirty="0" smtClean="0"/>
              <a:t>Click icon to add picture</a:t>
            </a:r>
            <a:endParaRPr lang="de-CH" dirty="0"/>
          </a:p>
        </p:txBody>
      </p:sp>
      <p:sp>
        <p:nvSpPr>
          <p:cNvPr id="5" name="Picture Placeholder 3"/>
          <p:cNvSpPr>
            <a:spLocks noGrp="1"/>
          </p:cNvSpPr>
          <p:nvPr>
            <p:ph type="pic" sz="quarter" idx="12"/>
          </p:nvPr>
        </p:nvSpPr>
        <p:spPr>
          <a:xfrm>
            <a:off x="7092951" y="1347787"/>
            <a:ext cx="1582738" cy="1572881"/>
          </a:xfrm>
        </p:spPr>
        <p:txBody>
          <a:bodyPr/>
          <a:lstStyle/>
          <a:p>
            <a:r>
              <a:rPr lang="en-US" dirty="0" smtClean="0"/>
              <a:t>Click icon to add picture</a:t>
            </a:r>
            <a:endParaRPr lang="de-CH" dirty="0"/>
          </a:p>
        </p:txBody>
      </p:sp>
      <p:sp>
        <p:nvSpPr>
          <p:cNvPr id="8" name="Picture Placeholder 3"/>
          <p:cNvSpPr>
            <a:spLocks noGrp="1"/>
          </p:cNvSpPr>
          <p:nvPr>
            <p:ph type="pic" sz="quarter" idx="13"/>
          </p:nvPr>
        </p:nvSpPr>
        <p:spPr>
          <a:xfrm>
            <a:off x="5435601" y="3003650"/>
            <a:ext cx="1584324" cy="1584226"/>
          </a:xfrm>
        </p:spPr>
        <p:txBody>
          <a:bodyPr/>
          <a:lstStyle/>
          <a:p>
            <a:r>
              <a:rPr lang="en-US" dirty="0" smtClean="0"/>
              <a:t>Click icon to add picture</a:t>
            </a:r>
            <a:endParaRPr lang="de-CH" dirty="0"/>
          </a:p>
        </p:txBody>
      </p:sp>
      <p:sp>
        <p:nvSpPr>
          <p:cNvPr id="9" name="Picture Placeholder 3"/>
          <p:cNvSpPr>
            <a:spLocks noGrp="1"/>
          </p:cNvSpPr>
          <p:nvPr>
            <p:ph type="pic" sz="quarter" idx="14"/>
          </p:nvPr>
        </p:nvSpPr>
        <p:spPr>
          <a:xfrm>
            <a:off x="7159904" y="3000210"/>
            <a:ext cx="1515784" cy="1587665"/>
          </a:xfrm>
        </p:spPr>
        <p:txBody>
          <a:bodyPr/>
          <a:lstStyle/>
          <a:p>
            <a:r>
              <a:rPr lang="en-US" dirty="0" smtClean="0"/>
              <a:t>Click icon to add picture</a:t>
            </a:r>
            <a:endParaRPr lang="de-CH" dirty="0"/>
          </a:p>
        </p:txBody>
      </p:sp>
    </p:spTree>
    <p:extLst>
      <p:ext uri="{BB962C8B-B14F-4D97-AF65-F5344CB8AC3E}">
        <p14:creationId xmlns:p14="http://schemas.microsoft.com/office/powerpoint/2010/main" val="1022919262"/>
      </p:ext>
    </p:extLst>
  </p:cSld>
  <p:clrMapOvr>
    <a:masterClrMapping/>
  </p:clrMapOvr>
  <p:transition spd="slow">
    <p:push dir="u"/>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787"/>
            <a:ext cx="1584325" cy="1572881"/>
          </a:xfrm>
        </p:spPr>
        <p:txBody>
          <a:bodyPr/>
          <a:lstStyle/>
          <a:p>
            <a:r>
              <a:rPr lang="en-US" dirty="0" smtClean="0"/>
              <a:t>Click icon to add picture</a:t>
            </a:r>
            <a:endParaRPr lang="de-CH" dirty="0"/>
          </a:p>
        </p:txBody>
      </p:sp>
      <p:sp>
        <p:nvSpPr>
          <p:cNvPr id="5" name="Picture Placeholder 3"/>
          <p:cNvSpPr>
            <a:spLocks noGrp="1"/>
          </p:cNvSpPr>
          <p:nvPr>
            <p:ph type="pic" sz="quarter" idx="12"/>
          </p:nvPr>
        </p:nvSpPr>
        <p:spPr>
          <a:xfrm>
            <a:off x="7092951" y="1347787"/>
            <a:ext cx="1582738" cy="324008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5435600" y="3003550"/>
            <a:ext cx="1584325" cy="1584326"/>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72329920"/>
      </p:ext>
    </p:extLst>
  </p:cSld>
  <p:clrMapOvr>
    <a:masterClrMapping/>
  </p:clrMapOvr>
  <p:transition spd="slow">
    <p:push dir="u"/>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614"/>
            <a:ext cx="1584325" cy="3240261"/>
          </a:xfrm>
        </p:spPr>
        <p:txBody>
          <a:bodyPr/>
          <a:lstStyle/>
          <a:p>
            <a:r>
              <a:rPr lang="en-US" dirty="0" smtClean="0"/>
              <a:t>Click icon to add picture</a:t>
            </a:r>
            <a:endParaRPr lang="de-CH" dirty="0"/>
          </a:p>
        </p:txBody>
      </p:sp>
      <p:sp>
        <p:nvSpPr>
          <p:cNvPr id="5" name="Picture Placeholder 3"/>
          <p:cNvSpPr>
            <a:spLocks noGrp="1"/>
          </p:cNvSpPr>
          <p:nvPr>
            <p:ph type="pic" sz="quarter" idx="12"/>
          </p:nvPr>
        </p:nvSpPr>
        <p:spPr>
          <a:xfrm>
            <a:off x="7092951" y="1347614"/>
            <a:ext cx="1582738" cy="1584499"/>
          </a:xfrm>
        </p:spPr>
        <p:txBody>
          <a:bodyPr/>
          <a:lstStyle/>
          <a:p>
            <a:r>
              <a:rPr lang="en-US" dirty="0" smtClean="0"/>
              <a:t>Click icon to add picture</a:t>
            </a:r>
            <a:endParaRPr lang="de-CH" dirty="0"/>
          </a:p>
        </p:txBody>
      </p:sp>
      <p:sp>
        <p:nvSpPr>
          <p:cNvPr id="9" name="Picture Placeholder 3"/>
          <p:cNvSpPr>
            <a:spLocks noGrp="1"/>
          </p:cNvSpPr>
          <p:nvPr>
            <p:ph type="pic" sz="quarter" idx="14"/>
          </p:nvPr>
        </p:nvSpPr>
        <p:spPr>
          <a:xfrm>
            <a:off x="7092951" y="3003550"/>
            <a:ext cx="1582737" cy="1584325"/>
          </a:xfrm>
        </p:spPr>
        <p:txBody>
          <a:bodyPr/>
          <a:lstStyle/>
          <a:p>
            <a:r>
              <a:rPr lang="en-US" dirty="0" smtClean="0"/>
              <a:t>Click icon to add picture</a:t>
            </a:r>
            <a:endParaRPr lang="de-CH" dirty="0"/>
          </a:p>
        </p:txBody>
      </p:sp>
      <p:sp>
        <p:nvSpPr>
          <p:cNvPr id="10" name="Content Placeholder 12"/>
          <p:cNvSpPr>
            <a:spLocks noGrp="1"/>
          </p:cNvSpPr>
          <p:nvPr>
            <p:ph sz="quarter" idx="10"/>
          </p:nvPr>
        </p:nvSpPr>
        <p:spPr>
          <a:xfrm>
            <a:off x="468313" y="1347614"/>
            <a:ext cx="4895850" cy="3240261"/>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908529047"/>
      </p:ext>
    </p:extLst>
  </p:cSld>
  <p:clrMapOvr>
    <a:masterClrMapping/>
  </p:clrMapOvr>
  <p:transition spd="slow">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468312" y="1347788"/>
            <a:ext cx="6551613" cy="3240088"/>
          </a:xfrm>
        </p:spPr>
        <p:txBody>
          <a:bodyPr/>
          <a:lstStyle>
            <a:lvl1pPr marL="0" indent="0">
              <a:buNone/>
              <a:tabLst>
                <a:tab pos="5703854" algn="l"/>
              </a:tabLst>
              <a:defRPr sz="3000" baseline="0"/>
            </a:lvl1pPr>
            <a:lvl2pPr marL="0" indent="0">
              <a:buNone/>
              <a:tabLst>
                <a:tab pos="5703854" algn="l"/>
              </a:tabLst>
              <a:defRPr sz="1500">
                <a:latin typeface="+mn-lt"/>
              </a:defRPr>
            </a:lvl2pPr>
            <a:lvl3pPr marL="345327" indent="-172664">
              <a:tabLst>
                <a:tab pos="5703854" algn="l"/>
              </a:tabLst>
              <a:defRPr sz="15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7092950" y="1347788"/>
            <a:ext cx="1582738" cy="157638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algn="ctr" defTabSz="685666" fontAlgn="base">
              <a:spcBef>
                <a:spcPct val="0"/>
              </a:spcBef>
              <a:spcAft>
                <a:spcPct val="0"/>
              </a:spcAft>
            </a:pPr>
            <a:endParaRPr lang="en-US" spc="-38"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639041" y="1668159"/>
            <a:ext cx="481512" cy="957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7180299" y="2659189"/>
            <a:ext cx="613951" cy="215444"/>
          </a:xfrm>
          <a:prstGeom prst="rect">
            <a:avLst/>
          </a:prstGeom>
          <a:noFill/>
        </p:spPr>
        <p:txBody>
          <a:bodyPr wrap="none" lIns="0" tIns="0" rIns="0" bIns="0" rtlCol="0">
            <a:spAutoFit/>
          </a:bodyPr>
          <a:lstStyle/>
          <a:p>
            <a:r>
              <a:rPr lang="en-US" sz="1400" dirty="0" smtClean="0">
                <a:solidFill>
                  <a:schemeClr val="bg1"/>
                </a:solidFill>
                <a:latin typeface="+mn-lt"/>
              </a:rPr>
              <a:t>Agenda</a:t>
            </a:r>
          </a:p>
        </p:txBody>
      </p:sp>
    </p:spTree>
    <p:extLst>
      <p:ext uri="{BB962C8B-B14F-4D97-AF65-F5344CB8AC3E}">
        <p14:creationId xmlns:p14="http://schemas.microsoft.com/office/powerpoint/2010/main" val="8516778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347787"/>
            <a:ext cx="3240088" cy="1584326"/>
          </a:xfrm>
        </p:spPr>
        <p:txBody>
          <a:bodyPr/>
          <a:lstStyle/>
          <a:p>
            <a:r>
              <a:rPr lang="en-US" dirty="0" smtClean="0"/>
              <a:t>Click icon to add picture</a:t>
            </a:r>
            <a:endParaRPr lang="de-CH" dirty="0"/>
          </a:p>
        </p:txBody>
      </p:sp>
      <p:sp>
        <p:nvSpPr>
          <p:cNvPr id="8" name="Picture Placeholder 3"/>
          <p:cNvSpPr>
            <a:spLocks noGrp="1"/>
          </p:cNvSpPr>
          <p:nvPr>
            <p:ph type="pic" sz="quarter" idx="13"/>
          </p:nvPr>
        </p:nvSpPr>
        <p:spPr>
          <a:xfrm>
            <a:off x="5435601" y="3003550"/>
            <a:ext cx="1584324" cy="1584325"/>
          </a:xfrm>
        </p:spPr>
        <p:txBody>
          <a:bodyPr/>
          <a:lstStyle/>
          <a:p>
            <a:r>
              <a:rPr lang="en-US" dirty="0" smtClean="0"/>
              <a:t>Click icon to add picture</a:t>
            </a:r>
            <a:endParaRPr lang="de-CH" dirty="0"/>
          </a:p>
        </p:txBody>
      </p:sp>
      <p:sp>
        <p:nvSpPr>
          <p:cNvPr id="9" name="Picture Placeholder 3"/>
          <p:cNvSpPr>
            <a:spLocks noGrp="1"/>
          </p:cNvSpPr>
          <p:nvPr>
            <p:ph type="pic" sz="quarter" idx="14"/>
          </p:nvPr>
        </p:nvSpPr>
        <p:spPr>
          <a:xfrm>
            <a:off x="7092950" y="3000210"/>
            <a:ext cx="1582738" cy="1587665"/>
          </a:xfrm>
        </p:spPr>
        <p:txBody>
          <a:bodyPr/>
          <a:lstStyle/>
          <a:p>
            <a:r>
              <a:rPr lang="en-US" dirty="0" smtClean="0"/>
              <a:t>Click icon to add picture</a:t>
            </a:r>
            <a:endParaRPr lang="de-CH" dirty="0"/>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45187768"/>
      </p:ext>
    </p:extLst>
  </p:cSld>
  <p:clrMapOvr>
    <a:masterClrMapping/>
  </p:clrMapOvr>
  <p:transition spd="slow">
    <p:push dir="u"/>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787"/>
            <a:ext cx="1584325" cy="1572881"/>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7092951" y="1347787"/>
            <a:ext cx="1582738" cy="1572881"/>
          </a:xfrm>
        </p:spPr>
        <p:txBody>
          <a:bodyPr/>
          <a:lstStyle/>
          <a:p>
            <a:r>
              <a:rPr lang="en-US" dirty="0" smtClean="0"/>
              <a:t>Click icon to add picture</a:t>
            </a:r>
            <a:endParaRPr lang="de-CH" dirty="0"/>
          </a:p>
        </p:txBody>
      </p:sp>
      <p:sp>
        <p:nvSpPr>
          <p:cNvPr id="8" name="Picture Placeholder 3"/>
          <p:cNvSpPr>
            <a:spLocks noGrp="1"/>
          </p:cNvSpPr>
          <p:nvPr>
            <p:ph type="pic" sz="quarter" idx="13"/>
          </p:nvPr>
        </p:nvSpPr>
        <p:spPr>
          <a:xfrm>
            <a:off x="5435601" y="3003650"/>
            <a:ext cx="3240088" cy="1584225"/>
          </a:xfrm>
        </p:spPr>
        <p:txBody>
          <a:bodyPr/>
          <a:lstStyle/>
          <a:p>
            <a:r>
              <a:rPr lang="en-US" dirty="0" smtClean="0"/>
              <a:t>Click icon to add picture</a:t>
            </a:r>
            <a:endParaRPr lang="de-CH" dirty="0"/>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84855247"/>
      </p:ext>
    </p:extLst>
  </p:cSld>
  <p:clrMapOvr>
    <a:masterClrMapping/>
  </p:clrMapOvr>
  <p:transition spd="slow">
    <p:push dir="u"/>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347788"/>
            <a:ext cx="3240088" cy="3240087"/>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29195846"/>
      </p:ext>
    </p:extLst>
  </p:cSld>
  <p:clrMapOvr>
    <a:masterClrMapping/>
  </p:clrMapOvr>
  <p:transition spd="slow">
    <p:push dir="u"/>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etro Blocks 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0" name="Picture Placeholder 3"/>
          <p:cNvSpPr>
            <a:spLocks noGrp="1"/>
          </p:cNvSpPr>
          <p:nvPr>
            <p:ph type="pic" sz="quarter" idx="15"/>
          </p:nvPr>
        </p:nvSpPr>
        <p:spPr>
          <a:xfrm>
            <a:off x="468848" y="1347787"/>
            <a:ext cx="1582202" cy="1572881"/>
          </a:xfrm>
        </p:spPr>
        <p:txBody>
          <a:bodyPr/>
          <a:lstStyle/>
          <a:p>
            <a:r>
              <a:rPr lang="en-US" dirty="0" smtClean="0"/>
              <a:t>Click icon to add picture</a:t>
            </a:r>
            <a:endParaRPr lang="de-CH" dirty="0"/>
          </a:p>
        </p:txBody>
      </p:sp>
      <p:sp>
        <p:nvSpPr>
          <p:cNvPr id="13" name="Picture Placeholder 3"/>
          <p:cNvSpPr>
            <a:spLocks noGrp="1"/>
          </p:cNvSpPr>
          <p:nvPr>
            <p:ph type="pic" sz="quarter" idx="16"/>
          </p:nvPr>
        </p:nvSpPr>
        <p:spPr>
          <a:xfrm>
            <a:off x="2124075" y="1347787"/>
            <a:ext cx="1582202" cy="1572881"/>
          </a:xfrm>
        </p:spPr>
        <p:txBody>
          <a:bodyPr/>
          <a:lstStyle/>
          <a:p>
            <a:r>
              <a:rPr lang="en-US" dirty="0" smtClean="0"/>
              <a:t>Click icon to add picture</a:t>
            </a:r>
            <a:endParaRPr lang="de-CH" dirty="0"/>
          </a:p>
        </p:txBody>
      </p:sp>
      <p:sp>
        <p:nvSpPr>
          <p:cNvPr id="15" name="Picture Placeholder 3"/>
          <p:cNvSpPr>
            <a:spLocks noGrp="1"/>
          </p:cNvSpPr>
          <p:nvPr>
            <p:ph type="pic" sz="quarter" idx="17"/>
          </p:nvPr>
        </p:nvSpPr>
        <p:spPr>
          <a:xfrm>
            <a:off x="3779838" y="1347787"/>
            <a:ext cx="1582202" cy="1572881"/>
          </a:xfrm>
        </p:spPr>
        <p:txBody>
          <a:bodyPr/>
          <a:lstStyle/>
          <a:p>
            <a:r>
              <a:rPr lang="en-US" dirty="0" smtClean="0"/>
              <a:t>Click icon to add picture</a:t>
            </a:r>
            <a:endParaRPr lang="de-CH" dirty="0"/>
          </a:p>
        </p:txBody>
      </p:sp>
      <p:sp>
        <p:nvSpPr>
          <p:cNvPr id="16" name="Picture Placeholder 3"/>
          <p:cNvSpPr>
            <a:spLocks noGrp="1"/>
          </p:cNvSpPr>
          <p:nvPr>
            <p:ph type="pic" sz="quarter" idx="18"/>
          </p:nvPr>
        </p:nvSpPr>
        <p:spPr>
          <a:xfrm>
            <a:off x="5437723" y="1347787"/>
            <a:ext cx="1582202" cy="1572881"/>
          </a:xfrm>
        </p:spPr>
        <p:txBody>
          <a:bodyPr/>
          <a:lstStyle/>
          <a:p>
            <a:r>
              <a:rPr lang="en-US" dirty="0" smtClean="0"/>
              <a:t>Click icon to add picture</a:t>
            </a:r>
            <a:endParaRPr lang="de-CH" dirty="0"/>
          </a:p>
        </p:txBody>
      </p:sp>
      <p:sp>
        <p:nvSpPr>
          <p:cNvPr id="19" name="Picture Placeholder 3"/>
          <p:cNvSpPr>
            <a:spLocks noGrp="1"/>
          </p:cNvSpPr>
          <p:nvPr>
            <p:ph type="pic" sz="quarter" idx="19"/>
          </p:nvPr>
        </p:nvSpPr>
        <p:spPr>
          <a:xfrm>
            <a:off x="7086662" y="1347787"/>
            <a:ext cx="1582202" cy="1572881"/>
          </a:xfrm>
        </p:spPr>
        <p:txBody>
          <a:bodyPr/>
          <a:lstStyle/>
          <a:p>
            <a:r>
              <a:rPr lang="en-US" dirty="0" smtClean="0"/>
              <a:t>Click icon to add picture</a:t>
            </a:r>
            <a:endParaRPr lang="de-CH" dirty="0"/>
          </a:p>
        </p:txBody>
      </p:sp>
      <p:sp>
        <p:nvSpPr>
          <p:cNvPr id="20" name="Picture Placeholder 3"/>
          <p:cNvSpPr>
            <a:spLocks noGrp="1"/>
          </p:cNvSpPr>
          <p:nvPr>
            <p:ph type="pic" sz="quarter" idx="20"/>
          </p:nvPr>
        </p:nvSpPr>
        <p:spPr>
          <a:xfrm>
            <a:off x="468848" y="3001346"/>
            <a:ext cx="1582202" cy="1572881"/>
          </a:xfrm>
        </p:spPr>
        <p:txBody>
          <a:bodyPr/>
          <a:lstStyle/>
          <a:p>
            <a:r>
              <a:rPr lang="en-US" dirty="0" smtClean="0"/>
              <a:t>Click icon to add picture</a:t>
            </a:r>
            <a:endParaRPr lang="de-CH" dirty="0"/>
          </a:p>
        </p:txBody>
      </p:sp>
      <p:sp>
        <p:nvSpPr>
          <p:cNvPr id="21" name="Picture Placeholder 3"/>
          <p:cNvSpPr>
            <a:spLocks noGrp="1"/>
          </p:cNvSpPr>
          <p:nvPr>
            <p:ph type="pic" sz="quarter" idx="21"/>
          </p:nvPr>
        </p:nvSpPr>
        <p:spPr>
          <a:xfrm>
            <a:off x="2124075" y="3001346"/>
            <a:ext cx="1582202" cy="1572881"/>
          </a:xfrm>
        </p:spPr>
        <p:txBody>
          <a:bodyPr/>
          <a:lstStyle/>
          <a:p>
            <a:r>
              <a:rPr lang="en-US" dirty="0" smtClean="0"/>
              <a:t>Click icon to add picture</a:t>
            </a:r>
            <a:endParaRPr lang="de-CH" dirty="0"/>
          </a:p>
        </p:txBody>
      </p:sp>
      <p:sp>
        <p:nvSpPr>
          <p:cNvPr id="22" name="Picture Placeholder 3"/>
          <p:cNvSpPr>
            <a:spLocks noGrp="1"/>
          </p:cNvSpPr>
          <p:nvPr>
            <p:ph type="pic" sz="quarter" idx="22"/>
          </p:nvPr>
        </p:nvSpPr>
        <p:spPr>
          <a:xfrm>
            <a:off x="3779838" y="3001346"/>
            <a:ext cx="1582202" cy="1572881"/>
          </a:xfrm>
        </p:spPr>
        <p:txBody>
          <a:bodyPr/>
          <a:lstStyle/>
          <a:p>
            <a:r>
              <a:rPr lang="en-US" dirty="0" smtClean="0"/>
              <a:t>Click icon to add picture</a:t>
            </a:r>
            <a:endParaRPr lang="de-CH" dirty="0"/>
          </a:p>
        </p:txBody>
      </p:sp>
      <p:sp>
        <p:nvSpPr>
          <p:cNvPr id="23" name="Picture Placeholder 3"/>
          <p:cNvSpPr>
            <a:spLocks noGrp="1"/>
          </p:cNvSpPr>
          <p:nvPr>
            <p:ph type="pic" sz="quarter" idx="23"/>
          </p:nvPr>
        </p:nvSpPr>
        <p:spPr>
          <a:xfrm>
            <a:off x="5437723" y="3001346"/>
            <a:ext cx="1582202" cy="1572881"/>
          </a:xfrm>
        </p:spPr>
        <p:txBody>
          <a:bodyPr/>
          <a:lstStyle/>
          <a:p>
            <a:r>
              <a:rPr lang="en-US" dirty="0" smtClean="0"/>
              <a:t>Click icon to add picture</a:t>
            </a:r>
            <a:endParaRPr lang="de-CH" dirty="0"/>
          </a:p>
        </p:txBody>
      </p:sp>
      <p:sp>
        <p:nvSpPr>
          <p:cNvPr id="24" name="Picture Placeholder 3"/>
          <p:cNvSpPr>
            <a:spLocks noGrp="1"/>
          </p:cNvSpPr>
          <p:nvPr>
            <p:ph type="pic" sz="quarter" idx="24"/>
          </p:nvPr>
        </p:nvSpPr>
        <p:spPr>
          <a:xfrm>
            <a:off x="7086662" y="3001346"/>
            <a:ext cx="1582202" cy="1572881"/>
          </a:xfrm>
        </p:spPr>
        <p:txBody>
          <a:bodyPr/>
          <a:lstStyle/>
          <a:p>
            <a:r>
              <a:rPr lang="en-US" dirty="0" smtClean="0"/>
              <a:t>Click icon to add picture</a:t>
            </a:r>
            <a:endParaRPr lang="de-CH" dirty="0"/>
          </a:p>
        </p:txBody>
      </p:sp>
    </p:spTree>
    <p:extLst>
      <p:ext uri="{BB962C8B-B14F-4D97-AF65-F5344CB8AC3E}">
        <p14:creationId xmlns:p14="http://schemas.microsoft.com/office/powerpoint/2010/main" val="1228282008"/>
      </p:ext>
    </p:extLst>
  </p:cSld>
  <p:clrMapOvr>
    <a:masterClrMapping/>
  </p:clrMapOvr>
  <p:transition spd="slow">
    <p:push dir="u"/>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spd="slow">
    <p:push dir="u"/>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spd="slow">
    <p:push dir="u"/>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5"/>
        </a:solidFill>
        <a:effectLst/>
      </p:bgPr>
    </p:bg>
    <p:spTree>
      <p:nvGrpSpPr>
        <p:cNvPr id="1" name=""/>
        <p:cNvGrpSpPr/>
        <p:nvPr/>
      </p:nvGrpSpPr>
      <p:grpSpPr>
        <a:xfrm>
          <a:off x="0" y="0"/>
          <a:ext cx="0" cy="0"/>
          <a:chOff x="0" y="0"/>
          <a:chExt cx="0" cy="0"/>
        </a:xfrm>
      </p:grpSpPr>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2823986" y="2171700"/>
            <a:ext cx="3515281" cy="591068"/>
          </a:xfrm>
          <a:prstGeom prst="rect">
            <a:avLst/>
          </a:prstGeom>
          <a:noFill/>
          <a:ln>
            <a:noFill/>
          </a:ln>
        </p:spPr>
      </p:pic>
      <p:sp>
        <p:nvSpPr>
          <p:cNvPr id="4" name="Text Box 3"/>
          <p:cNvSpPr txBox="1">
            <a:spLocks noChangeArrowheads="1"/>
          </p:cNvSpPr>
          <p:nvPr userDrawn="1"/>
        </p:nvSpPr>
        <p:spPr bwMode="blackWhite">
          <a:xfrm>
            <a:off x="390627" y="4723724"/>
            <a:ext cx="8382000" cy="23083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 </a:t>
            </a:r>
            <a:r>
              <a:rPr lang="en-US" sz="500" dirty="0" smtClean="0">
                <a:gradFill>
                  <a:gsLst>
                    <a:gs pos="0">
                      <a:srgbClr val="FFFFFF"/>
                    </a:gs>
                    <a:gs pos="100000">
                      <a:srgbClr val="FFFFFF"/>
                    </a:gs>
                  </a:gsLst>
                  <a:lin ang="5400000" scaled="0"/>
                </a:gradFill>
                <a:latin typeface="Segoe UI" pitchFamily="34" charset="0"/>
                <a:cs typeface="Arial" charset="0"/>
              </a:rPr>
              <a:t>2012 Microsoft </a:t>
            </a:r>
            <a:r>
              <a:rPr lang="en-US" sz="5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gradFill>
                  <a:gsLst>
                    <a:gs pos="0">
                      <a:srgbClr val="FFFFFF"/>
                    </a:gs>
                    <a:gs pos="100000">
                      <a:srgbClr val="FFFFFF"/>
                    </a:gs>
                  </a:gsLst>
                  <a:lin ang="5400000" scaled="0"/>
                </a:gradFill>
                <a:latin typeface="Segoe UI" pitchFamily="34" charset="0"/>
                <a:cs typeface="Arial" charset="0"/>
              </a:rPr>
              <a:t>MICROSOFT </a:t>
            </a:r>
            <a:r>
              <a:rPr lang="en-US" sz="5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9516685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childTnLst>
                                </p:cTn>
                              </p:par>
                              <p:par>
                                <p:cTn id="7" presetID="63" presetClass="path" presetSubtype="0" accel="50000" decel="50000" fill="hold" nodeType="withEffect">
                                  <p:stCondLst>
                                    <p:cond delay="500"/>
                                  </p:stCondLst>
                                  <p:childTnLst>
                                    <p:animMotion origin="layout" path="M -1.45833E-6 3.21536E-6 L 1.1625 3.21536E-6 " pathEditMode="relative" rAng="0" ptsTypes="AA">
                                      <p:cBhvr>
                                        <p:cTn id="8" dur="1000" spd="-100000" fill="hold"/>
                                        <p:tgtEl>
                                          <p:spTgt spid="3"/>
                                        </p:tgtEl>
                                        <p:attrNameLst>
                                          <p:attrName>ppt_x</p:attrName>
                                          <p:attrName>ppt_y</p:attrName>
                                        </p:attrNameLst>
                                      </p:cBhvr>
                                      <p:rCtr x="58125" y="0"/>
                                    </p:animMotion>
                                  </p:childTnLst>
                                </p:cTn>
                              </p:par>
                              <p:par>
                                <p:cTn id="9" presetID="1" presetClass="entr" presetSubtype="0" fill="hold" grpId="0" nodeType="withEffect">
                                  <p:stCondLst>
                                    <p:cond delay="100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1000"/>
                                  </p:stCondLst>
                                  <p:childTnLst>
                                    <p:animMotion origin="layout" path="M -1.45833E-6 -4.50613E-6 L 1.1625 -4.50613E-6 " pathEditMode="relative" rAng="0" ptsTypes="AA">
                                      <p:cBhvr>
                                        <p:cTn id="12" dur="1000" spd="-100000" fill="hold"/>
                                        <p:tgtEl>
                                          <p:spTgt spid="4"/>
                                        </p:tgtEl>
                                        <p:attrNameLst>
                                          <p:attrName>ppt_x</p:attrName>
                                          <p:attrName>ppt_y</p:attrName>
                                        </p:attrNameLst>
                                      </p:cBhvr>
                                      <p:rCtr x="58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1D8BD707-D9CF-40AE-B4C6-C98DA3205C09}" type="datetimeFigureOut">
              <a:rPr lang="en-US" smtClean="0"/>
              <a:pPr/>
              <a:t>6/17/2016</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27181150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14801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92174" y="4885067"/>
            <a:ext cx="645872" cy="104889"/>
          </a:xfrm>
          <a:prstGeom prst="rect">
            <a:avLst/>
          </a:prstGeom>
        </p:spPr>
      </p:pic>
    </p:spTree>
    <p:extLst>
      <p:ext uri="{BB962C8B-B14F-4D97-AF65-F5344CB8AC3E}">
        <p14:creationId xmlns:p14="http://schemas.microsoft.com/office/powerpoint/2010/main" val="235230019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Title Purple">
    <p:bg>
      <p:bgPr>
        <a:solidFill>
          <a:schemeClr val="accent6"/>
        </a:solidFill>
        <a:effectLst/>
      </p:bgPr>
    </p:bg>
    <p:spTree>
      <p:nvGrpSpPr>
        <p:cNvPr id="1" name=""/>
        <p:cNvGrpSpPr/>
        <p:nvPr/>
      </p:nvGrpSpPr>
      <p:grpSpPr>
        <a:xfrm>
          <a:off x="0" y="0"/>
          <a:ext cx="0" cy="0"/>
          <a:chOff x="0" y="0"/>
          <a:chExt cx="0" cy="0"/>
        </a:xfrm>
      </p:grpSpPr>
      <p:pic>
        <p:nvPicPr>
          <p:cNvPr id="7" name="Picture 8"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0741" y="-164553"/>
            <a:ext cx="3762551" cy="5400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8" name="Picture 9" descr="C:\Users\saschac\Dropbox\Work\Events\2012-04 Shape\Visuals\shape_logo\shape_logo\shape komplett negativ.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6177" y="4174065"/>
            <a:ext cx="2512082" cy="75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5799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1.66667E-6 1.02244E-6 L 1.23528 1.02244E-6 " pathEditMode="relative" rAng="0" ptsTypes="AA">
                                      <p:cBhvr>
                                        <p:cTn id="8" dur="1000" spd="-100000" fill="hold"/>
                                        <p:tgtEl>
                                          <p:spTgt spid="4"/>
                                        </p:tgtEl>
                                        <p:attrNameLst>
                                          <p:attrName>ppt_x</p:attrName>
                                          <p:attrName>ppt_y</p:attrName>
                                        </p:attrNameLst>
                                      </p:cBhvr>
                                      <p:rCtr x="61758" y="0"/>
                                    </p:animMotion>
                                  </p:childTnLst>
                                </p:cTn>
                              </p:par>
                              <p:par>
                                <p:cTn id="9" presetID="1" presetClass="entr" presetSubtype="0" fill="hold" grpId="0" nodeType="withEffect">
                                  <p:stCondLst>
                                    <p:cond delay="1000"/>
                                  </p:stCondLst>
                                  <p:childTnLst>
                                    <p:set>
                                      <p:cBhvr>
                                        <p:cTn id="10" dur="1" fill="hold">
                                          <p:stCondLst>
                                            <p:cond delay="0"/>
                                          </p:stCondLst>
                                        </p:cTn>
                                        <p:tgtEl>
                                          <p:spTgt spid="6"/>
                                        </p:tgtEl>
                                        <p:attrNameLst>
                                          <p:attrName>style.visibility</p:attrName>
                                        </p:attrNameLst>
                                      </p:cBhvr>
                                      <p:to>
                                        <p:strVal val="visible"/>
                                      </p:to>
                                    </p:set>
                                  </p:childTnLst>
                                </p:cTn>
                              </p:par>
                              <p:par>
                                <p:cTn id="11" presetID="63" presetClass="path" presetSubtype="0" accel="50000" decel="50000" fill="hold" grpId="1" nodeType="withEffect">
                                  <p:stCondLst>
                                    <p:cond delay="1000"/>
                                  </p:stCondLst>
                                  <p:childTnLst>
                                    <p:animMotion origin="layout" path="M 0 -3.96021E-6 L 1.23424 -3.96021E-6 " pathEditMode="relative" rAng="0" ptsTypes="AA">
                                      <p:cBhvr>
                                        <p:cTn id="12" dur="1000" spd="-100000" fill="hold"/>
                                        <p:tgtEl>
                                          <p:spTgt spid="6"/>
                                        </p:tgtEl>
                                        <p:attrNameLst>
                                          <p:attrName>ppt_x</p:attrName>
                                          <p:attrName>ppt_y</p:attrName>
                                        </p:attrNameLst>
                                      </p:cBhvr>
                                      <p:rCtr x="61706" y="0"/>
                                    </p:animMotion>
                                  </p:childTnLst>
                                </p:cTn>
                              </p:par>
                              <p:par>
                                <p:cTn id="13" presetID="1" presetClass="entr" presetSubtype="0" fill="hold" nodeType="withEffect">
                                  <p:stCondLst>
                                    <p:cond delay="1500"/>
                                  </p:stCondLst>
                                  <p:childTnLst>
                                    <p:set>
                                      <p:cBhvr>
                                        <p:cTn id="14" dur="1" fill="hold">
                                          <p:stCondLst>
                                            <p:cond delay="0"/>
                                          </p:stCondLst>
                                        </p:cTn>
                                        <p:tgtEl>
                                          <p:spTgt spid="7"/>
                                        </p:tgtEl>
                                        <p:attrNameLst>
                                          <p:attrName>style.visibility</p:attrName>
                                        </p:attrNameLst>
                                      </p:cBhvr>
                                      <p:to>
                                        <p:strVal val="visible"/>
                                      </p:to>
                                    </p:set>
                                  </p:childTnLst>
                                </p:cTn>
                              </p:par>
                              <p:par>
                                <p:cTn id="15" presetID="63" presetClass="path" presetSubtype="0" accel="50000" decel="50000" fill="hold" nodeType="withEffect">
                                  <p:stCondLst>
                                    <p:cond delay="1500"/>
                                  </p:stCondLst>
                                  <p:childTnLst>
                                    <p:animMotion origin="layout" path="M 2.56384E-6 2.31321E-9 L 0.87454 2.31321E-9 " pathEditMode="relative" rAng="0" ptsTypes="AA">
                                      <p:cBhvr>
                                        <p:cTn id="16" dur="1000" spd="-100000" fill="hold"/>
                                        <p:tgtEl>
                                          <p:spTgt spid="7"/>
                                        </p:tgtEl>
                                        <p:attrNameLst>
                                          <p:attrName>ppt_x</p:attrName>
                                          <p:attrName>ppt_y</p:attrName>
                                        </p:attrNameLst>
                                      </p:cBhvr>
                                      <p:rCtr x="43721" y="0"/>
                                    </p:animMotion>
                                  </p:childTnLst>
                                </p:cTn>
                              </p:par>
                              <p:par>
                                <p:cTn id="17" presetID="1" presetClass="entr" presetSubtype="0" fill="hold" nodeType="withEffect">
                                  <p:stCondLst>
                                    <p:cond delay="2000"/>
                                  </p:stCondLst>
                                  <p:childTnLst>
                                    <p:set>
                                      <p:cBhvr>
                                        <p:cTn id="18" dur="1" fill="hold">
                                          <p:stCondLst>
                                            <p:cond delay="0"/>
                                          </p:stCondLst>
                                        </p:cTn>
                                        <p:tgtEl>
                                          <p:spTgt spid="8"/>
                                        </p:tgtEl>
                                        <p:attrNameLst>
                                          <p:attrName>style.visibility</p:attrName>
                                        </p:attrNameLst>
                                      </p:cBhvr>
                                      <p:to>
                                        <p:strVal val="visible"/>
                                      </p:to>
                                    </p:set>
                                  </p:childTnLst>
                                </p:cTn>
                              </p:par>
                              <p:par>
                                <p:cTn id="19" presetID="63" presetClass="path" presetSubtype="0" accel="50000" decel="50000" fill="hold" nodeType="withEffect">
                                  <p:stCondLst>
                                    <p:cond delay="2000"/>
                                  </p:stCondLst>
                                  <p:childTnLst>
                                    <p:animMotion origin="layout" path="M 1.02137E-6 -3.54152E-6 L 0.86438 -3.54152E-6 " pathEditMode="relative" rAng="0" ptsTypes="AA">
                                      <p:cBhvr>
                                        <p:cTn id="20" dur="1000" spd="-100000" fill="hold"/>
                                        <p:tgtEl>
                                          <p:spTgt spid="8"/>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10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100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50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Title Light Blue">
    <p:bg>
      <p:bgPr>
        <a:solidFill>
          <a:schemeClr val="accent1"/>
        </a:solidFill>
        <a:effectLst/>
      </p:bgPr>
    </p:bg>
    <p:spTree>
      <p:nvGrpSpPr>
        <p:cNvPr id="1" name=""/>
        <p:cNvGrpSpPr/>
        <p:nvPr/>
      </p:nvGrpSpPr>
      <p:grpSpPr>
        <a:xfrm>
          <a:off x="0" y="0"/>
          <a:ext cx="0" cy="0"/>
          <a:chOff x="0" y="0"/>
          <a:chExt cx="0" cy="0"/>
        </a:xfrm>
      </p:grpSpPr>
      <p:pic>
        <p:nvPicPr>
          <p:cNvPr id="6" name="Picture 8"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0741" y="-164553"/>
            <a:ext cx="3762551" cy="540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7" name="Picture 9" descr="C:\Users\saschac\Dropbox\Work\Events\2012-04 Shape\Visuals\shape_logo\shape_logo\shape komplett negativ.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6177" y="4174065"/>
            <a:ext cx="2512082" cy="75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5076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1.66667E-6 1.02244E-6 L 1.23528 1.02244E-6 " pathEditMode="relative" rAng="0" ptsTypes="AA">
                                      <p:cBhvr>
                                        <p:cTn id="8" dur="1000" spd="-100000" fill="hold"/>
                                        <p:tgtEl>
                                          <p:spTgt spid="8"/>
                                        </p:tgtEl>
                                        <p:attrNameLst>
                                          <p:attrName>ppt_x</p:attrName>
                                          <p:attrName>ppt_y</p:attrName>
                                        </p:attrNameLst>
                                      </p:cBhvr>
                                      <p:rCtr x="61758" y="0"/>
                                    </p:animMotion>
                                  </p:childTnLst>
                                </p:cTn>
                              </p:par>
                              <p:par>
                                <p:cTn id="9" presetID="1" presetClass="entr" presetSubtype="0"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par>
                                <p:cTn id="11" presetID="63" presetClass="path" presetSubtype="0" accel="50000" decel="50000" fill="hold" grpId="1" nodeType="withEffect">
                                  <p:stCondLst>
                                    <p:cond delay="1000"/>
                                  </p:stCondLst>
                                  <p:childTnLst>
                                    <p:animMotion origin="layout" path="M 0 -3.96021E-6 L 1.23424 -3.96021E-6 " pathEditMode="relative" rAng="0" ptsTypes="AA">
                                      <p:cBhvr>
                                        <p:cTn id="12" dur="1000" spd="-100000" fill="hold"/>
                                        <p:tgtEl>
                                          <p:spTgt spid="5"/>
                                        </p:tgtEl>
                                        <p:attrNameLst>
                                          <p:attrName>ppt_x</p:attrName>
                                          <p:attrName>ppt_y</p:attrName>
                                        </p:attrNameLst>
                                      </p:cBhvr>
                                      <p:rCtr x="61706" y="0"/>
                                    </p:animMotion>
                                  </p:childTnLst>
                                </p:cTn>
                              </p:par>
                              <p:par>
                                <p:cTn id="13" presetID="1" presetClass="entr" presetSubtype="0" fill="hold" nodeType="withEffect">
                                  <p:stCondLst>
                                    <p:cond delay="150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nodeType="withEffect">
                                  <p:stCondLst>
                                    <p:cond delay="1500"/>
                                  </p:stCondLst>
                                  <p:childTnLst>
                                    <p:animMotion origin="layout" path="M 2.56384E-6 2.31321E-9 L 0.87454 2.31321E-9 " pathEditMode="relative" rAng="0" ptsTypes="AA">
                                      <p:cBhvr>
                                        <p:cTn id="16" dur="1000" spd="-100000" fill="hold"/>
                                        <p:tgtEl>
                                          <p:spTgt spid="6"/>
                                        </p:tgtEl>
                                        <p:attrNameLst>
                                          <p:attrName>ppt_x</p:attrName>
                                          <p:attrName>ppt_y</p:attrName>
                                        </p:attrNameLst>
                                      </p:cBhvr>
                                      <p:rCtr x="43721" y="0"/>
                                    </p:animMotion>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63" presetClass="path" presetSubtype="0" accel="50000" decel="50000" fill="hold" nodeType="withEffect">
                                  <p:stCondLst>
                                    <p:cond delay="2000"/>
                                  </p:stCondLst>
                                  <p:childTnLst>
                                    <p:animMotion origin="layout" path="M 1.02137E-6 -3.54152E-6 L 0.86438 -3.54152E-6 " pathEditMode="relative" rAng="0" ptsTypes="AA">
                                      <p:cBhvr>
                                        <p:cTn id="20" dur="1000" spd="-100000" fill="hold"/>
                                        <p:tgtEl>
                                          <p:spTgt spid="7"/>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100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50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Title Green">
    <p:bg>
      <p:bgPr>
        <a:solidFill>
          <a:schemeClr val="accent2"/>
        </a:solidFill>
        <a:effectLst/>
      </p:bgPr>
    </p:bg>
    <p:spTree>
      <p:nvGrpSpPr>
        <p:cNvPr id="1" name=""/>
        <p:cNvGrpSpPr/>
        <p:nvPr/>
      </p:nvGrpSpPr>
      <p:grpSpPr>
        <a:xfrm>
          <a:off x="0" y="0"/>
          <a:ext cx="0" cy="0"/>
          <a:chOff x="0" y="0"/>
          <a:chExt cx="0" cy="0"/>
        </a:xfrm>
      </p:grpSpPr>
      <p:pic>
        <p:nvPicPr>
          <p:cNvPr id="6" name="Picture 8"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0741" y="-164553"/>
            <a:ext cx="3762551" cy="540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7" name="Picture 9" descr="C:\Users\saschac\Dropbox\Work\Events\2012-04 Shape\Visuals\shape_logo\shape_logo\shape komplett negativ.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6177" y="4174065"/>
            <a:ext cx="2512082" cy="75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0528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1.66667E-6 1.02244E-6 L 1.23528 1.02244E-6 " pathEditMode="relative" rAng="0" ptsTypes="AA">
                                      <p:cBhvr>
                                        <p:cTn id="8" dur="1000" spd="-100000" fill="hold"/>
                                        <p:tgtEl>
                                          <p:spTgt spid="8"/>
                                        </p:tgtEl>
                                        <p:attrNameLst>
                                          <p:attrName>ppt_x</p:attrName>
                                          <p:attrName>ppt_y</p:attrName>
                                        </p:attrNameLst>
                                      </p:cBhvr>
                                      <p:rCtr x="61758" y="0"/>
                                    </p:animMotion>
                                  </p:childTnLst>
                                </p:cTn>
                              </p:par>
                              <p:par>
                                <p:cTn id="9" presetID="1" presetClass="entr" presetSubtype="0"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par>
                                <p:cTn id="11" presetID="63" presetClass="path" presetSubtype="0" accel="50000" decel="50000" fill="hold" grpId="1" nodeType="withEffect">
                                  <p:stCondLst>
                                    <p:cond delay="1000"/>
                                  </p:stCondLst>
                                  <p:childTnLst>
                                    <p:animMotion origin="layout" path="M 0 -3.96021E-6 L 1.23424 -3.96021E-6 " pathEditMode="relative" rAng="0" ptsTypes="AA">
                                      <p:cBhvr>
                                        <p:cTn id="12" dur="1000" spd="-100000" fill="hold"/>
                                        <p:tgtEl>
                                          <p:spTgt spid="5"/>
                                        </p:tgtEl>
                                        <p:attrNameLst>
                                          <p:attrName>ppt_x</p:attrName>
                                          <p:attrName>ppt_y</p:attrName>
                                        </p:attrNameLst>
                                      </p:cBhvr>
                                      <p:rCtr x="61706" y="0"/>
                                    </p:animMotion>
                                  </p:childTnLst>
                                </p:cTn>
                              </p:par>
                              <p:par>
                                <p:cTn id="13" presetID="1" presetClass="entr" presetSubtype="0" fill="hold" nodeType="withEffect">
                                  <p:stCondLst>
                                    <p:cond delay="150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nodeType="withEffect">
                                  <p:stCondLst>
                                    <p:cond delay="1500"/>
                                  </p:stCondLst>
                                  <p:childTnLst>
                                    <p:animMotion origin="layout" path="M 2.56384E-6 2.31321E-9 L 0.87454 2.31321E-9 " pathEditMode="relative" rAng="0" ptsTypes="AA">
                                      <p:cBhvr>
                                        <p:cTn id="16" dur="1000" spd="-100000" fill="hold"/>
                                        <p:tgtEl>
                                          <p:spTgt spid="6"/>
                                        </p:tgtEl>
                                        <p:attrNameLst>
                                          <p:attrName>ppt_x</p:attrName>
                                          <p:attrName>ppt_y</p:attrName>
                                        </p:attrNameLst>
                                      </p:cBhvr>
                                      <p:rCtr x="43721" y="0"/>
                                    </p:animMotion>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63" presetClass="path" presetSubtype="0" accel="50000" decel="50000" fill="hold" nodeType="withEffect">
                                  <p:stCondLst>
                                    <p:cond delay="2000"/>
                                  </p:stCondLst>
                                  <p:childTnLst>
                                    <p:animMotion origin="layout" path="M 1.02137E-6 -3.54152E-6 L 0.86438 -3.54152E-6 " pathEditMode="relative" rAng="0" ptsTypes="AA">
                                      <p:cBhvr>
                                        <p:cTn id="20" dur="1000" spd="-100000" fill="hold"/>
                                        <p:tgtEl>
                                          <p:spTgt spid="7"/>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100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50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Orangex">
    <p:bg>
      <p:bgPr>
        <a:solidFill>
          <a:schemeClr val="accent3"/>
        </a:solidFill>
        <a:effectLst/>
      </p:bgPr>
    </p:bg>
    <p:spTree>
      <p:nvGrpSpPr>
        <p:cNvPr id="1" name=""/>
        <p:cNvGrpSpPr/>
        <p:nvPr/>
      </p:nvGrpSpPr>
      <p:grpSpPr>
        <a:xfrm>
          <a:off x="0" y="0"/>
          <a:ext cx="0" cy="0"/>
          <a:chOff x="0" y="0"/>
          <a:chExt cx="0" cy="0"/>
        </a:xfrm>
      </p:grpSpPr>
      <p:pic>
        <p:nvPicPr>
          <p:cNvPr id="6" name="Picture 8"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0741" y="-164553"/>
            <a:ext cx="3762551" cy="540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7" name="Picture 9" descr="C:\Users\saschac\Dropbox\Work\Events\2012-04 Shape\Visuals\shape_logo\shape_logo\shape komplett negativ.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6177" y="4174065"/>
            <a:ext cx="2512082" cy="75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612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1.66667E-6 1.02244E-6 L 1.23528 1.02244E-6 " pathEditMode="relative" rAng="0" ptsTypes="AA">
                                      <p:cBhvr>
                                        <p:cTn id="8" dur="1000" spd="-100000" fill="hold"/>
                                        <p:tgtEl>
                                          <p:spTgt spid="8"/>
                                        </p:tgtEl>
                                        <p:attrNameLst>
                                          <p:attrName>ppt_x</p:attrName>
                                          <p:attrName>ppt_y</p:attrName>
                                        </p:attrNameLst>
                                      </p:cBhvr>
                                      <p:rCtr x="61758" y="0"/>
                                    </p:animMotion>
                                  </p:childTnLst>
                                </p:cTn>
                              </p:par>
                              <p:par>
                                <p:cTn id="9" presetID="1" presetClass="entr" presetSubtype="0"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par>
                                <p:cTn id="11" presetID="63" presetClass="path" presetSubtype="0" accel="50000" decel="50000" fill="hold" grpId="1" nodeType="withEffect">
                                  <p:stCondLst>
                                    <p:cond delay="1000"/>
                                  </p:stCondLst>
                                  <p:childTnLst>
                                    <p:animMotion origin="layout" path="M 0 -3.96021E-6 L 1.23424 -3.96021E-6 " pathEditMode="relative" rAng="0" ptsTypes="AA">
                                      <p:cBhvr>
                                        <p:cTn id="12" dur="1000" spd="-100000" fill="hold"/>
                                        <p:tgtEl>
                                          <p:spTgt spid="5"/>
                                        </p:tgtEl>
                                        <p:attrNameLst>
                                          <p:attrName>ppt_x</p:attrName>
                                          <p:attrName>ppt_y</p:attrName>
                                        </p:attrNameLst>
                                      </p:cBhvr>
                                      <p:rCtr x="61706" y="0"/>
                                    </p:animMotion>
                                  </p:childTnLst>
                                </p:cTn>
                              </p:par>
                              <p:par>
                                <p:cTn id="13" presetID="1" presetClass="entr" presetSubtype="0" fill="hold" nodeType="withEffect">
                                  <p:stCondLst>
                                    <p:cond delay="150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nodeType="withEffect">
                                  <p:stCondLst>
                                    <p:cond delay="1500"/>
                                  </p:stCondLst>
                                  <p:childTnLst>
                                    <p:animMotion origin="layout" path="M 2.56384E-6 2.31321E-9 L 0.87454 2.31321E-9 " pathEditMode="relative" rAng="0" ptsTypes="AA">
                                      <p:cBhvr>
                                        <p:cTn id="16" dur="1000" spd="-100000" fill="hold"/>
                                        <p:tgtEl>
                                          <p:spTgt spid="6"/>
                                        </p:tgtEl>
                                        <p:attrNameLst>
                                          <p:attrName>ppt_x</p:attrName>
                                          <p:attrName>ppt_y</p:attrName>
                                        </p:attrNameLst>
                                      </p:cBhvr>
                                      <p:rCtr x="43721" y="0"/>
                                    </p:animMotion>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63" presetClass="path" presetSubtype="0" accel="50000" decel="50000" fill="hold" nodeType="withEffect">
                                  <p:stCondLst>
                                    <p:cond delay="2000"/>
                                  </p:stCondLst>
                                  <p:childTnLst>
                                    <p:animMotion origin="layout" path="M 1.02137E-6 -3.54152E-6 L 0.86438 -3.54152E-6 " pathEditMode="relative" rAng="0" ptsTypes="AA">
                                      <p:cBhvr>
                                        <p:cTn id="20" dur="1000" spd="-100000" fill="hold"/>
                                        <p:tgtEl>
                                          <p:spTgt spid="7"/>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100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50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Title Pink">
    <p:bg>
      <p:bgPr>
        <a:solidFill>
          <a:schemeClr val="accent4"/>
        </a:solidFill>
        <a:effectLst/>
      </p:bgPr>
    </p:bg>
    <p:spTree>
      <p:nvGrpSpPr>
        <p:cNvPr id="1" name=""/>
        <p:cNvGrpSpPr/>
        <p:nvPr/>
      </p:nvGrpSpPr>
      <p:grpSpPr>
        <a:xfrm>
          <a:off x="0" y="0"/>
          <a:ext cx="0" cy="0"/>
          <a:chOff x="0" y="0"/>
          <a:chExt cx="0" cy="0"/>
        </a:xfrm>
      </p:grpSpPr>
      <p:pic>
        <p:nvPicPr>
          <p:cNvPr id="6" name="Picture 8"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0741" y="-164553"/>
            <a:ext cx="3762551" cy="540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7" name="Picture 9" descr="C:\Users\saschac\Dropbox\Work\Events\2012-04 Shape\Visuals\shape_logo\shape_logo\shape komplett negativ.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6177" y="4174065"/>
            <a:ext cx="2512082" cy="75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206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1.66667E-6 1.02244E-6 L 1.23528 1.02244E-6 " pathEditMode="relative" rAng="0" ptsTypes="AA">
                                      <p:cBhvr>
                                        <p:cTn id="8" dur="1000" spd="-100000" fill="hold"/>
                                        <p:tgtEl>
                                          <p:spTgt spid="8"/>
                                        </p:tgtEl>
                                        <p:attrNameLst>
                                          <p:attrName>ppt_x</p:attrName>
                                          <p:attrName>ppt_y</p:attrName>
                                        </p:attrNameLst>
                                      </p:cBhvr>
                                      <p:rCtr x="61758" y="0"/>
                                    </p:animMotion>
                                  </p:childTnLst>
                                </p:cTn>
                              </p:par>
                              <p:par>
                                <p:cTn id="9" presetID="1" presetClass="entr" presetSubtype="0"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par>
                                <p:cTn id="11" presetID="63" presetClass="path" presetSubtype="0" accel="50000" decel="50000" fill="hold" grpId="1" nodeType="withEffect">
                                  <p:stCondLst>
                                    <p:cond delay="1000"/>
                                  </p:stCondLst>
                                  <p:childTnLst>
                                    <p:animMotion origin="layout" path="M 0 -3.96021E-6 L 1.23424 -3.96021E-6 " pathEditMode="relative" rAng="0" ptsTypes="AA">
                                      <p:cBhvr>
                                        <p:cTn id="12" dur="1000" spd="-100000" fill="hold"/>
                                        <p:tgtEl>
                                          <p:spTgt spid="5"/>
                                        </p:tgtEl>
                                        <p:attrNameLst>
                                          <p:attrName>ppt_x</p:attrName>
                                          <p:attrName>ppt_y</p:attrName>
                                        </p:attrNameLst>
                                      </p:cBhvr>
                                      <p:rCtr x="61706" y="0"/>
                                    </p:animMotion>
                                  </p:childTnLst>
                                </p:cTn>
                              </p:par>
                              <p:par>
                                <p:cTn id="13" presetID="1" presetClass="entr" presetSubtype="0" fill="hold" nodeType="withEffect">
                                  <p:stCondLst>
                                    <p:cond delay="150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nodeType="withEffect">
                                  <p:stCondLst>
                                    <p:cond delay="1500"/>
                                  </p:stCondLst>
                                  <p:childTnLst>
                                    <p:animMotion origin="layout" path="M 2.56384E-6 2.31321E-9 L 0.87454 2.31321E-9 " pathEditMode="relative" rAng="0" ptsTypes="AA">
                                      <p:cBhvr>
                                        <p:cTn id="16" dur="1000" spd="-100000" fill="hold"/>
                                        <p:tgtEl>
                                          <p:spTgt spid="6"/>
                                        </p:tgtEl>
                                        <p:attrNameLst>
                                          <p:attrName>ppt_x</p:attrName>
                                          <p:attrName>ppt_y</p:attrName>
                                        </p:attrNameLst>
                                      </p:cBhvr>
                                      <p:rCtr x="43721" y="0"/>
                                    </p:animMotion>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63" presetClass="path" presetSubtype="0" accel="50000" decel="50000" fill="hold" nodeType="withEffect">
                                  <p:stCondLst>
                                    <p:cond delay="2000"/>
                                  </p:stCondLst>
                                  <p:childTnLst>
                                    <p:animMotion origin="layout" path="M 1.02137E-6 -3.54152E-6 L 0.86438 -3.54152E-6 " pathEditMode="relative" rAng="0" ptsTypes="AA">
                                      <p:cBhvr>
                                        <p:cTn id="20" dur="1000" spd="-100000" fill="hold"/>
                                        <p:tgtEl>
                                          <p:spTgt spid="7"/>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100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50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Title Dark Blue">
    <p:bg>
      <p:bgPr>
        <a:solidFill>
          <a:schemeClr val="accent5"/>
        </a:solidFill>
        <a:effectLst/>
      </p:bgPr>
    </p:bg>
    <p:spTree>
      <p:nvGrpSpPr>
        <p:cNvPr id="1" name=""/>
        <p:cNvGrpSpPr/>
        <p:nvPr/>
      </p:nvGrpSpPr>
      <p:grpSpPr>
        <a:xfrm>
          <a:off x="0" y="0"/>
          <a:ext cx="0" cy="0"/>
          <a:chOff x="0" y="0"/>
          <a:chExt cx="0" cy="0"/>
        </a:xfrm>
      </p:grpSpPr>
      <p:pic>
        <p:nvPicPr>
          <p:cNvPr id="6" name="Picture 8"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0741" y="-164553"/>
            <a:ext cx="3762551" cy="540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7" name="Picture 9" descr="C:\Users\saschac\Dropbox\Work\Events\2012-04 Shape\Visuals\shape_logo\shape_logo\shape komplett negativ.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6177" y="4174065"/>
            <a:ext cx="2512082" cy="75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9131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1.66667E-6 1.02244E-6 L 1.23528 1.02244E-6 " pathEditMode="relative" rAng="0" ptsTypes="AA">
                                      <p:cBhvr>
                                        <p:cTn id="8" dur="1000" spd="-100000" fill="hold"/>
                                        <p:tgtEl>
                                          <p:spTgt spid="8"/>
                                        </p:tgtEl>
                                        <p:attrNameLst>
                                          <p:attrName>ppt_x</p:attrName>
                                          <p:attrName>ppt_y</p:attrName>
                                        </p:attrNameLst>
                                      </p:cBhvr>
                                      <p:rCtr x="61758" y="0"/>
                                    </p:animMotion>
                                  </p:childTnLst>
                                </p:cTn>
                              </p:par>
                              <p:par>
                                <p:cTn id="9" presetID="1" presetClass="entr" presetSubtype="0"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par>
                                <p:cTn id="11" presetID="63" presetClass="path" presetSubtype="0" accel="50000" decel="50000" fill="hold" grpId="1" nodeType="withEffect">
                                  <p:stCondLst>
                                    <p:cond delay="1000"/>
                                  </p:stCondLst>
                                  <p:childTnLst>
                                    <p:animMotion origin="layout" path="M 0 -3.96021E-6 L 1.23424 -3.96021E-6 " pathEditMode="relative" rAng="0" ptsTypes="AA">
                                      <p:cBhvr>
                                        <p:cTn id="12" dur="1000" spd="-100000" fill="hold"/>
                                        <p:tgtEl>
                                          <p:spTgt spid="5"/>
                                        </p:tgtEl>
                                        <p:attrNameLst>
                                          <p:attrName>ppt_x</p:attrName>
                                          <p:attrName>ppt_y</p:attrName>
                                        </p:attrNameLst>
                                      </p:cBhvr>
                                      <p:rCtr x="61706" y="0"/>
                                    </p:animMotion>
                                  </p:childTnLst>
                                </p:cTn>
                              </p:par>
                              <p:par>
                                <p:cTn id="13" presetID="1" presetClass="entr" presetSubtype="0" fill="hold" nodeType="withEffect">
                                  <p:stCondLst>
                                    <p:cond delay="150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nodeType="withEffect">
                                  <p:stCondLst>
                                    <p:cond delay="1500"/>
                                  </p:stCondLst>
                                  <p:childTnLst>
                                    <p:animMotion origin="layout" path="M 2.56384E-6 2.31321E-9 L 0.87454 2.31321E-9 " pathEditMode="relative" rAng="0" ptsTypes="AA">
                                      <p:cBhvr>
                                        <p:cTn id="16" dur="1000" spd="-100000" fill="hold"/>
                                        <p:tgtEl>
                                          <p:spTgt spid="6"/>
                                        </p:tgtEl>
                                        <p:attrNameLst>
                                          <p:attrName>ppt_x</p:attrName>
                                          <p:attrName>ppt_y</p:attrName>
                                        </p:attrNameLst>
                                      </p:cBhvr>
                                      <p:rCtr x="43721" y="0"/>
                                    </p:animMotion>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63" presetClass="path" presetSubtype="0" accel="50000" decel="50000" fill="hold" nodeType="withEffect">
                                  <p:stCondLst>
                                    <p:cond delay="2000"/>
                                  </p:stCondLst>
                                  <p:childTnLst>
                                    <p:animMotion origin="layout" path="M 1.02137E-6 -3.54152E-6 L 0.86438 -3.54152E-6 " pathEditMode="relative" rAng="0" ptsTypes="AA">
                                      <p:cBhvr>
                                        <p:cTn id="20" dur="1000" spd="-100000" fill="hold"/>
                                        <p:tgtEl>
                                          <p:spTgt spid="7"/>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100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50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urple">
    <p:bg>
      <p:bgPr>
        <a:solidFill>
          <a:schemeClr val="accent6"/>
        </a:solidFill>
        <a:effectLst/>
      </p:bgPr>
    </p:bg>
    <p:spTree>
      <p:nvGrpSpPr>
        <p:cNvPr id="1" name=""/>
        <p:cNvGrpSpPr/>
        <p:nvPr/>
      </p:nvGrpSpPr>
      <p:grpSpPr>
        <a:xfrm>
          <a:off x="0" y="0"/>
          <a:ext cx="0" cy="0"/>
          <a:chOff x="0" y="0"/>
          <a:chExt cx="0" cy="0"/>
        </a:xfrm>
      </p:grpSpPr>
      <p:pic>
        <p:nvPicPr>
          <p:cNvPr id="8" name="Picture 2"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9592" y="685894"/>
            <a:ext cx="3158018" cy="453288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229226415"/>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3" y="171450"/>
            <a:ext cx="8207375"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68313" y="1325505"/>
            <a:ext cx="8207376" cy="3273881"/>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66" r:id="rId1"/>
    <p:sldLayoutId id="2147483779" r:id="rId2"/>
    <p:sldLayoutId id="2147483778" r:id="rId3"/>
    <p:sldLayoutId id="2147483787" r:id="rId4"/>
    <p:sldLayoutId id="2147483788" r:id="rId5"/>
    <p:sldLayoutId id="2147483789" r:id="rId6"/>
    <p:sldLayoutId id="2147483790" r:id="rId7"/>
    <p:sldLayoutId id="2147483791" r:id="rId8"/>
    <p:sldLayoutId id="2147483799" r:id="rId9"/>
    <p:sldLayoutId id="2147483800" r:id="rId10"/>
    <p:sldLayoutId id="2147483801" r:id="rId11"/>
    <p:sldLayoutId id="2147483802" r:id="rId12"/>
    <p:sldLayoutId id="2147483803" r:id="rId13"/>
    <p:sldLayoutId id="2147483804" r:id="rId14"/>
    <p:sldLayoutId id="2147483736" r:id="rId15"/>
    <p:sldLayoutId id="2147483777" r:id="rId16"/>
    <p:sldLayoutId id="2147483808" r:id="rId17"/>
    <p:sldLayoutId id="2147483809" r:id="rId18"/>
    <p:sldLayoutId id="2147483810" r:id="rId19"/>
    <p:sldLayoutId id="2147483811" r:id="rId20"/>
    <p:sldLayoutId id="2147483812" r:id="rId21"/>
    <p:sldLayoutId id="2147483813" r:id="rId22"/>
    <p:sldLayoutId id="2147483814" r:id="rId23"/>
    <p:sldLayoutId id="2147483739" r:id="rId24"/>
    <p:sldLayoutId id="2147483740" r:id="rId25"/>
    <p:sldLayoutId id="2147483792" r:id="rId26"/>
    <p:sldLayoutId id="2147483815" r:id="rId27"/>
    <p:sldLayoutId id="2147483816" r:id="rId28"/>
  </p:sldLayoutIdLst>
  <p:transition spd="slow">
    <p:push dir="u"/>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0" indent="0" algn="l" defTabSz="685864" rtl="0" eaLnBrk="1" latinLnBrk="0" hangingPunct="1">
        <a:lnSpc>
          <a:spcPct val="90000"/>
        </a:lnSpc>
        <a:spcBef>
          <a:spcPct val="20000"/>
        </a:spcBef>
        <a:buSzPct val="90000"/>
        <a:buFont typeface="Wingdings" pitchFamily="2" charset="2"/>
        <a:buNone/>
        <a:defRPr sz="3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1pPr>
      <a:lvl2pPr marL="0" indent="0" algn="l" defTabSz="685864" rtl="0" eaLnBrk="1" latinLnBrk="0" hangingPunct="1">
        <a:lnSpc>
          <a:spcPct val="90000"/>
        </a:lnSpc>
        <a:spcBef>
          <a:spcPct val="20000"/>
        </a:spcBef>
        <a:buSzPct val="90000"/>
        <a:buFont typeface="Wingdings" pitchFamily="2" charset="2"/>
        <a:buNone/>
        <a:tabLst>
          <a:tab pos="472742"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259591" indent="-172664" algn="l" defTabSz="685864" rtl="0" eaLnBrk="1" latinLnBrk="0" hangingPunct="1">
        <a:lnSpc>
          <a:spcPct val="90000"/>
        </a:lnSpc>
        <a:spcBef>
          <a:spcPct val="20000"/>
        </a:spcBef>
        <a:buSzPct val="90000"/>
        <a:buFont typeface="Wingdings" pitchFamily="2" charset="2"/>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2192" indent="-167901" algn="l" defTabSz="685864" rtl="0" eaLnBrk="1" latinLnBrk="0" hangingPunct="1">
        <a:lnSpc>
          <a:spcPct val="90000"/>
        </a:lnSpc>
        <a:spcBef>
          <a:spcPct val="20000"/>
        </a:spcBef>
        <a:buSzPct val="90000"/>
        <a:buFont typeface="Wingdings" pitchFamily="2" charset="2"/>
        <a:buChar char="§"/>
        <a:tabLst>
          <a:tab pos="685891"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856" indent="-172664" algn="l" defTabSz="685864" rtl="0" eaLnBrk="1" latinLnBrk="0" hangingPunct="1">
        <a:lnSpc>
          <a:spcPct val="90000"/>
        </a:lnSpc>
        <a:spcBef>
          <a:spcPct val="20000"/>
        </a:spcBef>
        <a:buSzPct val="90000"/>
        <a:buFont typeface="Wingdings" pitchFamily="2" charset="2"/>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7.xml"/><Relationship Id="rId4" Type="http://schemas.microsoft.com/office/2007/relationships/hdphoto" Target="../media/hdphoto3.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8.xml"/><Relationship Id="rId5" Type="http://schemas.openxmlformats.org/officeDocument/2006/relationships/image" Target="../media/image22.jpe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hyperlink" Target="http://dev.windows.com/" TargetMode="External"/><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6.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33.emf"/><Relationship Id="rId2" Type="http://schemas.openxmlformats.org/officeDocument/2006/relationships/image" Target="../media/image30.png"/><Relationship Id="rId1" Type="http://schemas.openxmlformats.org/officeDocument/2006/relationships/slideLayout" Target="../slideLayouts/slideLayout17.xml"/><Relationship Id="rId6" Type="http://schemas.openxmlformats.org/officeDocument/2006/relationships/image" Target="../media/image32.png"/><Relationship Id="rId5" Type="http://schemas.microsoft.com/office/2007/relationships/hdphoto" Target="../media/hdphoto6.wdp"/><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33.emf"/><Relationship Id="rId2" Type="http://schemas.openxmlformats.org/officeDocument/2006/relationships/image" Target="../media/image30.png"/><Relationship Id="rId1" Type="http://schemas.openxmlformats.org/officeDocument/2006/relationships/slideLayout" Target="../slideLayouts/slideLayout17.xml"/><Relationship Id="rId6" Type="http://schemas.openxmlformats.org/officeDocument/2006/relationships/image" Target="../media/image32.png"/><Relationship Id="rId5" Type="http://schemas.microsoft.com/office/2007/relationships/hdphoto" Target="../media/hdphoto6.wdp"/><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33.emf"/><Relationship Id="rId2" Type="http://schemas.openxmlformats.org/officeDocument/2006/relationships/image" Target="../media/image30.png"/><Relationship Id="rId1" Type="http://schemas.openxmlformats.org/officeDocument/2006/relationships/slideLayout" Target="../slideLayouts/slideLayout17.xml"/><Relationship Id="rId6" Type="http://schemas.openxmlformats.org/officeDocument/2006/relationships/image" Target="../media/image32.png"/><Relationship Id="rId5" Type="http://schemas.microsoft.com/office/2007/relationships/hdphoto" Target="../media/hdphoto6.wdp"/><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6.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699542"/>
            <a:ext cx="8675688" cy="1889893"/>
          </a:xfrm>
        </p:spPr>
        <p:txBody>
          <a:bodyPr>
            <a:normAutofit/>
          </a:bodyPr>
          <a:lstStyle/>
          <a:p>
            <a:r>
              <a:rPr lang="de-CH" sz="6000" dirty="0" smtClean="0"/>
              <a:t>New to </a:t>
            </a:r>
            <a:r>
              <a:rPr lang="de-CH" sz="6000" dirty="0"/>
              <a:t>G</a:t>
            </a:r>
            <a:r>
              <a:rPr lang="de-CH" sz="6000" dirty="0" smtClean="0"/>
              <a:t>ame Development</a:t>
            </a:r>
            <a:endParaRPr lang="de-CH" sz="4000" dirty="0"/>
          </a:p>
        </p:txBody>
      </p:sp>
      <p:sp>
        <p:nvSpPr>
          <p:cNvPr id="3" name="Text Placeholder 2"/>
          <p:cNvSpPr>
            <a:spLocks noGrp="1"/>
          </p:cNvSpPr>
          <p:nvPr>
            <p:ph type="body" sz="quarter" idx="11"/>
          </p:nvPr>
        </p:nvSpPr>
        <p:spPr>
          <a:xfrm>
            <a:off x="468313" y="3291830"/>
            <a:ext cx="8207375" cy="1296045"/>
          </a:xfrm>
        </p:spPr>
        <p:txBody>
          <a:bodyPr>
            <a:normAutofit/>
          </a:bodyPr>
          <a:lstStyle/>
          <a:p>
            <a:r>
              <a:rPr lang="de-CH" dirty="0" smtClean="0"/>
              <a:t>Chas. Boyd</a:t>
            </a:r>
          </a:p>
          <a:p>
            <a:r>
              <a:rPr lang="de-CH" dirty="0" smtClean="0"/>
              <a:t>Principal Program Manager</a:t>
            </a:r>
          </a:p>
          <a:p>
            <a:r>
              <a:rPr lang="de-CH" dirty="0" smtClean="0"/>
              <a:t>Microsoft Corporation</a:t>
            </a:r>
          </a:p>
        </p:txBody>
      </p:sp>
    </p:spTree>
    <p:extLst>
      <p:ext uri="{BB962C8B-B14F-4D97-AF65-F5344CB8AC3E}">
        <p14:creationId xmlns:p14="http://schemas.microsoft.com/office/powerpoint/2010/main" val="927983739"/>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Game Revenue</a:t>
            </a:r>
            <a:endParaRPr lang="en-US" dirty="0">
              <a:solidFill>
                <a:schemeClr val="tx1"/>
              </a:solidFill>
            </a:endParaRPr>
          </a:p>
        </p:txBody>
      </p:sp>
      <p:sp>
        <p:nvSpPr>
          <p:cNvPr id="3" name="Text Placeholder 2"/>
          <p:cNvSpPr>
            <a:spLocks noGrp="1"/>
          </p:cNvSpPr>
          <p:nvPr>
            <p:ph type="body" sz="quarter" idx="10"/>
          </p:nvPr>
        </p:nvSpPr>
        <p:spPr>
          <a:xfrm>
            <a:off x="1979712" y="1491630"/>
            <a:ext cx="5625025" cy="2497607"/>
          </a:xfrm>
        </p:spPr>
        <p:txBody>
          <a:bodyPr>
            <a:normAutofit fontScale="92500" lnSpcReduction="10000"/>
          </a:bodyPr>
          <a:lstStyle/>
          <a:p>
            <a:r>
              <a:rPr lang="en-US" dirty="0">
                <a:solidFill>
                  <a:schemeClr val="tx1"/>
                </a:solidFill>
              </a:rPr>
              <a:t>$70,000,000,000</a:t>
            </a:r>
          </a:p>
          <a:p>
            <a:r>
              <a:rPr lang="en-US" sz="2100" i="1" dirty="0" smtClean="0">
                <a:solidFill>
                  <a:schemeClr val="tx1"/>
                </a:solidFill>
              </a:rPr>
              <a:t>game </a:t>
            </a:r>
            <a:r>
              <a:rPr lang="en-US" sz="2100" i="1" dirty="0">
                <a:solidFill>
                  <a:schemeClr val="tx1"/>
                </a:solidFill>
              </a:rPr>
              <a:t>revenue</a:t>
            </a:r>
          </a:p>
          <a:p>
            <a:r>
              <a:rPr lang="en-US" dirty="0">
                <a:solidFill>
                  <a:schemeClr val="tx1"/>
                </a:solidFill>
              </a:rPr>
              <a:t>1,000,000,000</a:t>
            </a:r>
          </a:p>
          <a:p>
            <a:r>
              <a:rPr lang="en-US" i="1" dirty="0" smtClean="0">
                <a:solidFill>
                  <a:schemeClr val="tx1"/>
                </a:solidFill>
              </a:rPr>
              <a:t>gamers</a:t>
            </a:r>
            <a:endParaRPr lang="en-US" sz="2400" i="1" dirty="0">
              <a:solidFill>
                <a:schemeClr val="tx1"/>
              </a:solidFill>
            </a:endParaRPr>
          </a:p>
          <a:p>
            <a:r>
              <a:rPr lang="en-US" dirty="0">
                <a:solidFill>
                  <a:schemeClr val="tx1"/>
                </a:solidFill>
              </a:rPr>
              <a:t>$21,600,000,000</a:t>
            </a:r>
          </a:p>
          <a:p>
            <a:r>
              <a:rPr lang="en-US" i="1" dirty="0" smtClean="0">
                <a:solidFill>
                  <a:schemeClr val="tx1"/>
                </a:solidFill>
              </a:rPr>
              <a:t>mobile phone &amp; tablet game revenue</a:t>
            </a:r>
            <a:endParaRPr lang="en-US" i="1" dirty="0">
              <a:solidFill>
                <a:schemeClr val="tx1"/>
              </a:solidFill>
            </a:endParaRPr>
          </a:p>
        </p:txBody>
      </p:sp>
    </p:spTree>
    <p:extLst>
      <p:ext uri="{BB962C8B-B14F-4D97-AF65-F5344CB8AC3E}">
        <p14:creationId xmlns:p14="http://schemas.microsoft.com/office/powerpoint/2010/main" val="419389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nodeType="clickEffect">
                                  <p:stCondLst>
                                    <p:cond delay="0"/>
                                  </p:stCondLst>
                                  <p:childTnLst>
                                    <p:anim calcmode="lin" valueType="num">
                                      <p:cBhvr>
                                        <p:cTn id="20" dur="500"/>
                                        <p:tgtEl>
                                          <p:spTgt spid="3">
                                            <p:txEl>
                                              <p:pRg st="1" end="1"/>
                                            </p:txEl>
                                          </p:spTgt>
                                        </p:tgtEl>
                                        <p:attrNameLst>
                                          <p:attrName>ppt_w</p:attrName>
                                        </p:attrNameLst>
                                      </p:cBhvr>
                                      <p:tavLst>
                                        <p:tav tm="0">
                                          <p:val>
                                            <p:strVal val="ppt_w"/>
                                          </p:val>
                                        </p:tav>
                                        <p:tav tm="100000">
                                          <p:val>
                                            <p:fltVal val="0"/>
                                          </p:val>
                                        </p:tav>
                                      </p:tavLst>
                                    </p:anim>
                                    <p:anim calcmode="lin" valueType="num">
                                      <p:cBhvr>
                                        <p:cTn id="21" dur="500"/>
                                        <p:tgtEl>
                                          <p:spTgt spid="3">
                                            <p:txEl>
                                              <p:pRg st="1" end="1"/>
                                            </p:txEl>
                                          </p:spTgt>
                                        </p:tgtEl>
                                        <p:attrNameLst>
                                          <p:attrName>ppt_h</p:attrName>
                                        </p:attrNameLst>
                                      </p:cBhvr>
                                      <p:tavLst>
                                        <p:tav tm="0">
                                          <p:val>
                                            <p:strVal val="ppt_h"/>
                                          </p:val>
                                        </p:tav>
                                        <p:tav tm="100000">
                                          <p:val>
                                            <p:fltVal val="0"/>
                                          </p:val>
                                        </p:tav>
                                      </p:tavLst>
                                    </p:anim>
                                    <p:animEffect transition="out" filter="fade">
                                      <p:cBhvr>
                                        <p:cTn id="22" dur="500"/>
                                        <p:tgtEl>
                                          <p:spTgt spid="3">
                                            <p:txEl>
                                              <p:pRg st="1" end="1"/>
                                            </p:txEl>
                                          </p:spTgt>
                                        </p:tgtEl>
                                      </p:cBhvr>
                                    </p:animEffect>
                                    <p:set>
                                      <p:cBhvr>
                                        <p:cTn id="23" dur="1" fill="hold">
                                          <p:stCondLst>
                                            <p:cond delay="499"/>
                                          </p:stCondLst>
                                        </p:cTn>
                                        <p:tgtEl>
                                          <p:spTgt spid="3">
                                            <p:txEl>
                                              <p:pRg st="1" end="1"/>
                                            </p:txEl>
                                          </p:spTgt>
                                        </p:tgtEl>
                                        <p:attrNameLst>
                                          <p:attrName>style.visibility</p:attrName>
                                        </p:attrNameLst>
                                      </p:cBhvr>
                                      <p:to>
                                        <p:strVal val="hidden"/>
                                      </p:to>
                                    </p:set>
                                  </p:childTnLst>
                                </p:cTn>
                              </p:par>
                              <p:par>
                                <p:cTn id="24" presetID="53" presetClass="entr" presetSubtype="16"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p:cTn id="2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p:cTn id="33"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5" dur="5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xit" presetSubtype="32" fill="hold" nodeType="clickEffect">
                                  <p:stCondLst>
                                    <p:cond delay="0"/>
                                  </p:stCondLst>
                                  <p:childTnLst>
                                    <p:anim calcmode="lin" valueType="num">
                                      <p:cBhvr>
                                        <p:cTn id="39" dur="500"/>
                                        <p:tgtEl>
                                          <p:spTgt spid="3">
                                            <p:txEl>
                                              <p:pRg st="3" end="3"/>
                                            </p:txEl>
                                          </p:spTgt>
                                        </p:tgtEl>
                                        <p:attrNameLst>
                                          <p:attrName>ppt_w</p:attrName>
                                        </p:attrNameLst>
                                      </p:cBhvr>
                                      <p:tavLst>
                                        <p:tav tm="0">
                                          <p:val>
                                            <p:strVal val="ppt_w"/>
                                          </p:val>
                                        </p:tav>
                                        <p:tav tm="100000">
                                          <p:val>
                                            <p:fltVal val="0"/>
                                          </p:val>
                                        </p:tav>
                                      </p:tavLst>
                                    </p:anim>
                                    <p:anim calcmode="lin" valueType="num">
                                      <p:cBhvr>
                                        <p:cTn id="40" dur="500"/>
                                        <p:tgtEl>
                                          <p:spTgt spid="3">
                                            <p:txEl>
                                              <p:pRg st="3" end="3"/>
                                            </p:txEl>
                                          </p:spTgt>
                                        </p:tgtEl>
                                        <p:attrNameLst>
                                          <p:attrName>ppt_h</p:attrName>
                                        </p:attrNameLst>
                                      </p:cBhvr>
                                      <p:tavLst>
                                        <p:tav tm="0">
                                          <p:val>
                                            <p:strVal val="ppt_h"/>
                                          </p:val>
                                        </p:tav>
                                        <p:tav tm="100000">
                                          <p:val>
                                            <p:fltVal val="0"/>
                                          </p:val>
                                        </p:tav>
                                      </p:tavLst>
                                    </p:anim>
                                    <p:animEffect transition="out" filter="fade">
                                      <p:cBhvr>
                                        <p:cTn id="41" dur="500"/>
                                        <p:tgtEl>
                                          <p:spTgt spid="3">
                                            <p:txEl>
                                              <p:pRg st="3" end="3"/>
                                            </p:txEl>
                                          </p:spTgt>
                                        </p:tgtEl>
                                      </p:cBhvr>
                                    </p:animEffect>
                                    <p:set>
                                      <p:cBhvr>
                                        <p:cTn id="42" dur="1" fill="hold">
                                          <p:stCondLst>
                                            <p:cond delay="499"/>
                                          </p:stCondLst>
                                        </p:cTn>
                                        <p:tgtEl>
                                          <p:spTgt spid="3">
                                            <p:txEl>
                                              <p:pRg st="3" end="3"/>
                                            </p:txEl>
                                          </p:spTgt>
                                        </p:tgtEl>
                                        <p:attrNameLst>
                                          <p:attrName>style.visibility</p:attrName>
                                        </p:attrNameLst>
                                      </p:cBhvr>
                                      <p:to>
                                        <p:strVal val="hidden"/>
                                      </p:to>
                                    </p:set>
                                  </p:childTnLst>
                                </p:cTn>
                              </p:par>
                              <p:par>
                                <p:cTn id="43" presetID="53" presetClass="entr" presetSubtype="16" fill="hold" grpId="0" nodeType="with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 calcmode="lin" valueType="num">
                                      <p:cBhvr>
                                        <p:cTn id="4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7" dur="500"/>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p:cTn id="5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54" dur="500"/>
                                        <p:tgtEl>
                                          <p:spTgt spid="3">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xit" presetSubtype="32" fill="hold" nodeType="clickEffect">
                                  <p:stCondLst>
                                    <p:cond delay="0"/>
                                  </p:stCondLst>
                                  <p:childTnLst>
                                    <p:anim calcmode="lin" valueType="num">
                                      <p:cBhvr>
                                        <p:cTn id="58" dur="500"/>
                                        <p:tgtEl>
                                          <p:spTgt spid="3">
                                            <p:txEl>
                                              <p:pRg st="5" end="5"/>
                                            </p:txEl>
                                          </p:spTgt>
                                        </p:tgtEl>
                                        <p:attrNameLst>
                                          <p:attrName>ppt_w</p:attrName>
                                        </p:attrNameLst>
                                      </p:cBhvr>
                                      <p:tavLst>
                                        <p:tav tm="0">
                                          <p:val>
                                            <p:strVal val="ppt_w"/>
                                          </p:val>
                                        </p:tav>
                                        <p:tav tm="100000">
                                          <p:val>
                                            <p:fltVal val="0"/>
                                          </p:val>
                                        </p:tav>
                                      </p:tavLst>
                                    </p:anim>
                                    <p:anim calcmode="lin" valueType="num">
                                      <p:cBhvr>
                                        <p:cTn id="59" dur="500"/>
                                        <p:tgtEl>
                                          <p:spTgt spid="3">
                                            <p:txEl>
                                              <p:pRg st="5" end="5"/>
                                            </p:txEl>
                                          </p:spTgt>
                                        </p:tgtEl>
                                        <p:attrNameLst>
                                          <p:attrName>ppt_h</p:attrName>
                                        </p:attrNameLst>
                                      </p:cBhvr>
                                      <p:tavLst>
                                        <p:tav tm="0">
                                          <p:val>
                                            <p:strVal val="ppt_h"/>
                                          </p:val>
                                        </p:tav>
                                        <p:tav tm="100000">
                                          <p:val>
                                            <p:fltVal val="0"/>
                                          </p:val>
                                        </p:tav>
                                      </p:tavLst>
                                    </p:anim>
                                    <p:animEffect transition="out" filter="fade">
                                      <p:cBhvr>
                                        <p:cTn id="60" dur="500"/>
                                        <p:tgtEl>
                                          <p:spTgt spid="3">
                                            <p:txEl>
                                              <p:pRg st="5" end="5"/>
                                            </p:txEl>
                                          </p:spTgt>
                                        </p:tgtEl>
                                      </p:cBhvr>
                                    </p:animEffect>
                                    <p:set>
                                      <p:cBhvr>
                                        <p:cTn id="61" dur="1" fill="hold">
                                          <p:stCondLst>
                                            <p:cond delay="499"/>
                                          </p:stCondLst>
                                        </p:cTn>
                                        <p:tgtEl>
                                          <p:spTgt spid="3">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Windows 8 PC Spectrum</a:t>
            </a:r>
            <a:endParaRPr lang="en-US" dirty="0">
              <a:solidFill>
                <a:schemeClr val="tx1"/>
              </a:solidFill>
            </a:endParaRPr>
          </a:p>
        </p:txBody>
      </p:sp>
      <p:pic>
        <p:nvPicPr>
          <p:cNvPr id="3" name="Picture 2" descr="C:\Documents and Settings\ralf\My Documents\KeyShot\Renderings\untitled.67.jpg"/>
          <p:cNvPicPr>
            <a:picLocks noChangeAspect="1" noChangeArrowheads="1"/>
          </p:cNvPicPr>
          <p:nvPr/>
        </p:nvPicPr>
        <p:blipFill rotWithShape="1">
          <a:blip r:embed="rId2"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p:blipFill>
        <p:spPr bwMode="auto">
          <a:xfrm flipH="1">
            <a:off x="487274" y="1066800"/>
            <a:ext cx="8194811" cy="3133812"/>
          </a:xfrm>
          <a:prstGeom prst="rect">
            <a:avLst/>
          </a:prstGeom>
          <a:noFill/>
          <a:ln>
            <a:noFill/>
          </a:ln>
        </p:spPr>
      </p:pic>
      <p:pic>
        <p:nvPicPr>
          <p:cNvPr id="5" name="Picture 4"/>
          <p:cNvPicPr>
            <a:picLocks noChangeAspect="1" noChangeArrowheads="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bwMode="auto">
          <a:xfrm flipH="1">
            <a:off x="487274" y="1066800"/>
            <a:ext cx="8191580" cy="3138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33190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Varying Across the Spectrum</a:t>
            </a:r>
            <a:endParaRPr lang="en-US" dirty="0">
              <a:solidFill>
                <a:schemeClr val="tx1"/>
              </a:solidFill>
            </a:endParaRPr>
          </a:p>
        </p:txBody>
      </p:sp>
      <p:sp>
        <p:nvSpPr>
          <p:cNvPr id="3" name="Content Placeholder 2"/>
          <p:cNvSpPr>
            <a:spLocks noGrp="1"/>
          </p:cNvSpPr>
          <p:nvPr>
            <p:ph sz="half" idx="1"/>
          </p:nvPr>
        </p:nvSpPr>
        <p:spPr>
          <a:xfrm>
            <a:off x="2113384" y="1200150"/>
            <a:ext cx="4474840" cy="3809999"/>
          </a:xfrm>
        </p:spPr>
        <p:txBody>
          <a:bodyPr>
            <a:normAutofit lnSpcReduction="10000"/>
          </a:bodyPr>
          <a:lstStyle/>
          <a:p>
            <a:r>
              <a:rPr lang="en-US" dirty="0" smtClean="0">
                <a:solidFill>
                  <a:schemeClr val="tx1"/>
                </a:solidFill>
              </a:rPr>
              <a:t>User situation</a:t>
            </a:r>
          </a:p>
          <a:p>
            <a:r>
              <a:rPr lang="en-US" dirty="0" smtClean="0">
                <a:solidFill>
                  <a:schemeClr val="tx1"/>
                </a:solidFill>
              </a:rPr>
              <a:t>Session duration</a:t>
            </a:r>
          </a:p>
          <a:p>
            <a:r>
              <a:rPr lang="en-US" dirty="0" smtClean="0">
                <a:solidFill>
                  <a:schemeClr val="tx1"/>
                </a:solidFill>
              </a:rPr>
              <a:t>Input methods</a:t>
            </a:r>
          </a:p>
          <a:p>
            <a:r>
              <a:rPr lang="en-US" dirty="0" smtClean="0">
                <a:solidFill>
                  <a:schemeClr val="tx1"/>
                </a:solidFill>
              </a:rPr>
              <a:t>Network quality</a:t>
            </a:r>
          </a:p>
          <a:p>
            <a:r>
              <a:rPr lang="en-US" dirty="0" smtClean="0">
                <a:solidFill>
                  <a:schemeClr val="tx1"/>
                </a:solidFill>
              </a:rPr>
              <a:t>Display size</a:t>
            </a:r>
          </a:p>
          <a:p>
            <a:r>
              <a:rPr lang="en-US" dirty="0" smtClean="0">
                <a:solidFill>
                  <a:schemeClr val="tx1"/>
                </a:solidFill>
              </a:rPr>
              <a:t>Processor performance</a:t>
            </a:r>
          </a:p>
          <a:p>
            <a:r>
              <a:rPr lang="en-US" dirty="0" smtClean="0">
                <a:solidFill>
                  <a:schemeClr val="tx1"/>
                </a:solidFill>
              </a:rPr>
              <a:t>Graphics feature level</a:t>
            </a:r>
          </a:p>
          <a:p>
            <a:r>
              <a:rPr lang="en-US" dirty="0" smtClean="0">
                <a:solidFill>
                  <a:schemeClr val="tx1"/>
                </a:solidFill>
              </a:rPr>
              <a:t>RAM available</a:t>
            </a:r>
          </a:p>
          <a:p>
            <a:r>
              <a:rPr lang="en-US" dirty="0" smtClean="0">
                <a:solidFill>
                  <a:schemeClr val="tx1"/>
                </a:solidFill>
              </a:rPr>
              <a:t>Size of app package</a:t>
            </a:r>
          </a:p>
        </p:txBody>
      </p:sp>
      <p:sp>
        <p:nvSpPr>
          <p:cNvPr id="4" name="Content Placeholder 3"/>
          <p:cNvSpPr>
            <a:spLocks noGrp="1"/>
          </p:cNvSpPr>
          <p:nvPr>
            <p:ph sz="half" idx="2"/>
          </p:nvPr>
        </p:nvSpPr>
        <p:spPr>
          <a:xfrm>
            <a:off x="5148064" y="1200151"/>
            <a:ext cx="3538736" cy="3394472"/>
          </a:xfrm>
        </p:spPr>
        <p:txBody>
          <a:bodyPr>
            <a:normAutofit lnSpcReduction="10000"/>
          </a:bodyPr>
          <a:lstStyle/>
          <a:p>
            <a:pPr marL="0" indent="0">
              <a:buNone/>
            </a:pPr>
            <a:endParaRPr lang="en-US" dirty="0">
              <a:solidFill>
                <a:schemeClr val="tx1"/>
              </a:solidFill>
            </a:endParaRPr>
          </a:p>
        </p:txBody>
      </p:sp>
    </p:spTree>
    <p:extLst>
      <p:ext uri="{BB962C8B-B14F-4D97-AF65-F5344CB8AC3E}">
        <p14:creationId xmlns:p14="http://schemas.microsoft.com/office/powerpoint/2010/main" val="148689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Constant Across the Spectrum</a:t>
            </a:r>
            <a:endParaRPr lang="en-US" dirty="0">
              <a:solidFill>
                <a:schemeClr val="tx1"/>
              </a:solidFill>
            </a:endParaRPr>
          </a:p>
        </p:txBody>
      </p:sp>
      <p:sp>
        <p:nvSpPr>
          <p:cNvPr id="3" name="Content Placeholder 2"/>
          <p:cNvSpPr>
            <a:spLocks noGrp="1"/>
          </p:cNvSpPr>
          <p:nvPr>
            <p:ph sz="half" idx="1"/>
          </p:nvPr>
        </p:nvSpPr>
        <p:spPr>
          <a:xfrm>
            <a:off x="1619672" y="1131590"/>
            <a:ext cx="4474840" cy="3809999"/>
          </a:xfrm>
        </p:spPr>
        <p:txBody>
          <a:bodyPr>
            <a:normAutofit/>
          </a:bodyPr>
          <a:lstStyle/>
          <a:p>
            <a:r>
              <a:rPr lang="en-US" sz="2400" dirty="0" smtClean="0">
                <a:solidFill>
                  <a:schemeClr val="tx1"/>
                </a:solidFill>
              </a:rPr>
              <a:t>Processor </a:t>
            </a:r>
            <a:r>
              <a:rPr lang="en-US" sz="2400" dirty="0">
                <a:solidFill>
                  <a:schemeClr val="tx1"/>
                </a:solidFill>
              </a:rPr>
              <a:t>core count</a:t>
            </a:r>
          </a:p>
          <a:p>
            <a:r>
              <a:rPr lang="en-US" sz="2400" dirty="0">
                <a:solidFill>
                  <a:schemeClr val="tx1"/>
                </a:solidFill>
              </a:rPr>
              <a:t>Display </a:t>
            </a:r>
            <a:r>
              <a:rPr lang="en-US" sz="2400" dirty="0" smtClean="0">
                <a:solidFill>
                  <a:schemeClr val="tx1"/>
                </a:solidFill>
              </a:rPr>
              <a:t>resolution </a:t>
            </a:r>
            <a:r>
              <a:rPr lang="en-US" sz="2400" dirty="0">
                <a:solidFill>
                  <a:schemeClr val="tx1"/>
                </a:solidFill>
              </a:rPr>
              <a:t>(Pixel density)</a:t>
            </a:r>
          </a:p>
          <a:p>
            <a:r>
              <a:rPr lang="en-US" sz="2400" dirty="0">
                <a:solidFill>
                  <a:schemeClr val="tx1"/>
                </a:solidFill>
              </a:rPr>
              <a:t>Display quality and color range</a:t>
            </a:r>
          </a:p>
        </p:txBody>
      </p:sp>
      <p:sp>
        <p:nvSpPr>
          <p:cNvPr id="4" name="Content Placeholder 3"/>
          <p:cNvSpPr>
            <a:spLocks noGrp="1"/>
          </p:cNvSpPr>
          <p:nvPr>
            <p:ph sz="half" idx="2"/>
          </p:nvPr>
        </p:nvSpPr>
        <p:spPr>
          <a:xfrm>
            <a:off x="5364088" y="1200151"/>
            <a:ext cx="3322712" cy="3394472"/>
          </a:xfrm>
        </p:spPr>
        <p:txBody>
          <a:bodyPr>
            <a:normAutofit/>
          </a:bodyPr>
          <a:lstStyle/>
          <a:p>
            <a:pPr marL="0" indent="0">
              <a:buNone/>
            </a:pPr>
            <a:endParaRPr lang="en-US" dirty="0">
              <a:solidFill>
                <a:schemeClr val="tx1"/>
              </a:solidFill>
            </a:endParaRPr>
          </a:p>
        </p:txBody>
      </p:sp>
    </p:spTree>
    <p:extLst>
      <p:ext uri="{BB962C8B-B14F-4D97-AF65-F5344CB8AC3E}">
        <p14:creationId xmlns:p14="http://schemas.microsoft.com/office/powerpoint/2010/main" val="324623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The </a:t>
            </a:r>
            <a:r>
              <a:rPr lang="en-US" dirty="0" smtClean="0">
                <a:solidFill>
                  <a:schemeClr val="tx1"/>
                </a:solidFill>
              </a:rPr>
              <a:t>Gap:</a:t>
            </a:r>
            <a:endParaRPr lang="en-US" dirty="0">
              <a:solidFill>
                <a:schemeClr val="tx1"/>
              </a:solidFill>
            </a:endParaRPr>
          </a:p>
        </p:txBody>
      </p:sp>
      <p:sp>
        <p:nvSpPr>
          <p:cNvPr id="3" name="Content Placeholder 2"/>
          <p:cNvSpPr>
            <a:spLocks noGrp="1"/>
          </p:cNvSpPr>
          <p:nvPr>
            <p:ph sz="quarter" idx="10"/>
          </p:nvPr>
        </p:nvSpPr>
        <p:spPr>
          <a:xfrm>
            <a:off x="1043608" y="2211710"/>
            <a:ext cx="7632080" cy="2592287"/>
          </a:xfrm>
        </p:spPr>
        <p:txBody>
          <a:bodyPr>
            <a:normAutofit/>
          </a:bodyPr>
          <a:lstStyle/>
          <a:p>
            <a:pPr>
              <a:spcBef>
                <a:spcPts val="600"/>
              </a:spcBef>
            </a:pPr>
            <a:r>
              <a:rPr lang="en-US" sz="2600" dirty="0" smtClean="0">
                <a:solidFill>
                  <a:schemeClr val="tx1"/>
                </a:solidFill>
              </a:rPr>
              <a:t>20min playtime -couch (or commute)</a:t>
            </a:r>
          </a:p>
          <a:p>
            <a:pPr>
              <a:spcBef>
                <a:spcPts val="600"/>
              </a:spcBef>
            </a:pPr>
            <a:r>
              <a:rPr lang="en-US" sz="2600" dirty="0" smtClean="0">
                <a:solidFill>
                  <a:schemeClr val="tx1"/>
                </a:solidFill>
              </a:rPr>
              <a:t>Touch or accelerometer input</a:t>
            </a:r>
            <a:endParaRPr lang="en-US" sz="2600" dirty="0">
              <a:solidFill>
                <a:schemeClr val="tx1"/>
              </a:solidFill>
            </a:endParaRPr>
          </a:p>
          <a:p>
            <a:pPr>
              <a:spcBef>
                <a:spcPts val="600"/>
              </a:spcBef>
            </a:pPr>
            <a:r>
              <a:rPr lang="en-US" sz="2600" dirty="0" smtClean="0">
                <a:solidFill>
                  <a:schemeClr val="tx1"/>
                </a:solidFill>
              </a:rPr>
              <a:t>Multiplayer </a:t>
            </a:r>
            <a:r>
              <a:rPr lang="en-US" sz="2600" dirty="0">
                <a:solidFill>
                  <a:schemeClr val="tx1"/>
                </a:solidFill>
              </a:rPr>
              <a:t>via </a:t>
            </a:r>
            <a:r>
              <a:rPr lang="en-US" sz="2600" dirty="0" err="1">
                <a:solidFill>
                  <a:schemeClr val="tx1"/>
                </a:solidFill>
              </a:rPr>
              <a:t>WiFi</a:t>
            </a:r>
            <a:endParaRPr lang="en-US" sz="2600" dirty="0">
              <a:solidFill>
                <a:schemeClr val="tx1"/>
              </a:solidFill>
            </a:endParaRPr>
          </a:p>
          <a:p>
            <a:pPr>
              <a:spcBef>
                <a:spcPts val="600"/>
              </a:spcBef>
            </a:pPr>
            <a:r>
              <a:rPr lang="en-US" sz="2600" dirty="0" smtClean="0">
                <a:solidFill>
                  <a:schemeClr val="tx1"/>
                </a:solidFill>
              </a:rPr>
              <a:t>Photo-real graphics</a:t>
            </a:r>
            <a:endParaRPr lang="en-US" sz="2600" dirty="0">
              <a:solidFill>
                <a:schemeClr val="tx1"/>
              </a:solidFill>
            </a:endParaRPr>
          </a:p>
          <a:p>
            <a:pPr>
              <a:spcBef>
                <a:spcPts val="600"/>
              </a:spcBef>
            </a:pPr>
            <a:r>
              <a:rPr lang="en-US" sz="2600" dirty="0" smtClean="0">
                <a:solidFill>
                  <a:schemeClr val="tx1"/>
                </a:solidFill>
              </a:rPr>
              <a:t>1GB download</a:t>
            </a:r>
            <a:endParaRPr lang="en-US" sz="2600" dirty="0">
              <a:solidFill>
                <a:schemeClr val="tx1"/>
              </a:solidFill>
            </a:endParaRPr>
          </a:p>
        </p:txBody>
      </p:sp>
      <p:sp>
        <p:nvSpPr>
          <p:cNvPr id="4" name="TextBox 3"/>
          <p:cNvSpPr txBox="1"/>
          <p:nvPr/>
        </p:nvSpPr>
        <p:spPr>
          <a:xfrm>
            <a:off x="467544" y="1000348"/>
            <a:ext cx="7992120" cy="923330"/>
          </a:xfrm>
          <a:prstGeom prst="rect">
            <a:avLst/>
          </a:prstGeom>
          <a:noFill/>
        </p:spPr>
        <p:txBody>
          <a:bodyPr wrap="square" lIns="0" tIns="0" rIns="0" bIns="0" rtlCol="0">
            <a:spAutoFit/>
          </a:bodyPr>
          <a:lstStyle/>
          <a:p>
            <a:r>
              <a:rPr lang="en-US" sz="3000" dirty="0">
                <a:latin typeface="+mj-lt"/>
              </a:rPr>
              <a:t>There are very few titles that leverage the power of the PC in the </a:t>
            </a:r>
            <a:r>
              <a:rPr lang="en-US" sz="3000" dirty="0" smtClean="0">
                <a:latin typeface="+mj-lt"/>
              </a:rPr>
              <a:t>situations of </a:t>
            </a:r>
            <a:r>
              <a:rPr lang="en-US" sz="3000" dirty="0">
                <a:latin typeface="+mj-lt"/>
              </a:rPr>
              <a:t>the </a:t>
            </a:r>
            <a:r>
              <a:rPr lang="en-US" sz="3000" dirty="0" smtClean="0">
                <a:latin typeface="+mj-lt"/>
              </a:rPr>
              <a:t>tablet</a:t>
            </a:r>
            <a:endParaRPr lang="en-US" sz="3000" dirty="0">
              <a:latin typeface="+mj-lt"/>
            </a:endParaRPr>
          </a:p>
        </p:txBody>
      </p:sp>
    </p:spTree>
    <p:extLst>
      <p:ext uri="{BB962C8B-B14F-4D97-AF65-F5344CB8AC3E}">
        <p14:creationId xmlns:p14="http://schemas.microsoft.com/office/powerpoint/2010/main" val="26216646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The Biggest Opportunity</a:t>
            </a:r>
            <a:endParaRPr lang="en-US" dirty="0">
              <a:solidFill>
                <a:schemeClr val="tx1"/>
              </a:solidFill>
            </a:endParaRPr>
          </a:p>
        </p:txBody>
      </p:sp>
      <p:pic>
        <p:nvPicPr>
          <p:cNvPr id="3" name="Picture 2" descr="C:\Documents and Settings\ralf\My Documents\KeyShot\Renderings\untitled.67.jpg"/>
          <p:cNvPicPr>
            <a:picLocks noChangeAspect="1" noChangeArrowheads="1"/>
          </p:cNvPicPr>
          <p:nvPr/>
        </p:nvPicPr>
        <p:blipFill rotWithShape="1">
          <a:blip r:embed="rId2"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p:blipFill>
        <p:spPr bwMode="auto">
          <a:xfrm flipH="1">
            <a:off x="487274" y="1066800"/>
            <a:ext cx="8194811" cy="3133812"/>
          </a:xfrm>
          <a:prstGeom prst="rect">
            <a:avLst/>
          </a:prstGeom>
          <a:noFill/>
          <a:ln>
            <a:noFill/>
          </a:ln>
        </p:spPr>
      </p:pic>
      <p:pic>
        <p:nvPicPr>
          <p:cNvPr id="5" name="Picture 4"/>
          <p:cNvPicPr>
            <a:picLocks noChangeAspect="1" noChangeArrowheads="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bwMode="auto">
          <a:xfrm flipH="1">
            <a:off x="487274" y="1066800"/>
            <a:ext cx="8191580" cy="31386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95536" y="1995686"/>
            <a:ext cx="3672408" cy="158417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dirty="0" smtClean="0">
              <a:solidFill>
                <a:schemeClr val="bg1"/>
              </a:solidFill>
            </a:endParaRPr>
          </a:p>
        </p:txBody>
      </p:sp>
    </p:spTree>
    <p:extLst>
      <p:ext uri="{BB962C8B-B14F-4D97-AF65-F5344CB8AC3E}">
        <p14:creationId xmlns:p14="http://schemas.microsoft.com/office/powerpoint/2010/main" val="1191752124"/>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1520" y="1203598"/>
            <a:ext cx="4176464" cy="1584176"/>
          </a:xfrm>
          <a:prstGeom prst="roundRect">
            <a:avLst>
              <a:gd name="adj" fmla="val 0"/>
            </a:avLst>
          </a:prstGeom>
          <a:solidFill>
            <a:srgbClr val="FFC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dirty="0" smtClean="0">
              <a:solidFill>
                <a:schemeClr val="bg1"/>
              </a:solidFill>
            </a:endParaRPr>
          </a:p>
        </p:txBody>
      </p:sp>
      <p:sp>
        <p:nvSpPr>
          <p:cNvPr id="2" name="Title 1"/>
          <p:cNvSpPr>
            <a:spLocks noGrp="1"/>
          </p:cNvSpPr>
          <p:nvPr>
            <p:ph type="title"/>
          </p:nvPr>
        </p:nvSpPr>
        <p:spPr/>
        <p:txBody>
          <a:bodyPr/>
          <a:lstStyle/>
          <a:p>
            <a:r>
              <a:rPr lang="en-US" dirty="0">
                <a:solidFill>
                  <a:schemeClr val="tx1"/>
                </a:solidFill>
              </a:rPr>
              <a:t>Platforms have </a:t>
            </a:r>
            <a:r>
              <a:rPr lang="en-US" dirty="0" smtClean="0">
                <a:solidFill>
                  <a:schemeClr val="tx1"/>
                </a:solidFill>
              </a:rPr>
              <a:t>Cycles</a:t>
            </a:r>
            <a:endParaRPr lang="en-US" dirty="0">
              <a:solidFill>
                <a:schemeClr val="tx1"/>
              </a:solidFill>
            </a:endParaRPr>
          </a:p>
        </p:txBody>
      </p:sp>
      <p:sp>
        <p:nvSpPr>
          <p:cNvPr id="3" name="Content Placeholder 2"/>
          <p:cNvSpPr>
            <a:spLocks noGrp="1"/>
          </p:cNvSpPr>
          <p:nvPr>
            <p:ph sz="quarter" idx="10"/>
          </p:nvPr>
        </p:nvSpPr>
        <p:spPr>
          <a:xfrm>
            <a:off x="468313" y="1347788"/>
            <a:ext cx="8568183" cy="3240088"/>
          </a:xfrm>
        </p:spPr>
        <p:txBody>
          <a:bodyPr/>
          <a:lstStyle/>
          <a:p>
            <a:r>
              <a:rPr lang="en-US" dirty="0" smtClean="0">
                <a:solidFill>
                  <a:schemeClr val="tx1"/>
                </a:solidFill>
              </a:rPr>
              <a:t>Early Phase:</a:t>
            </a:r>
          </a:p>
          <a:p>
            <a:pPr lvl="1"/>
            <a:r>
              <a:rPr lang="en-US" dirty="0" smtClean="0">
                <a:solidFill>
                  <a:schemeClr val="tx1"/>
                </a:solidFill>
              </a:rPr>
              <a:t>Immature tools, middleware infrastructure</a:t>
            </a:r>
          </a:p>
          <a:p>
            <a:pPr lvl="1"/>
            <a:r>
              <a:rPr lang="en-US" dirty="0" smtClean="0">
                <a:solidFill>
                  <a:schemeClr val="tx1"/>
                </a:solidFill>
              </a:rPr>
              <a:t>Small </a:t>
            </a:r>
            <a:r>
              <a:rPr lang="en-US" dirty="0" err="1" smtClean="0">
                <a:solidFill>
                  <a:schemeClr val="tx1"/>
                </a:solidFill>
              </a:rPr>
              <a:t>installbase</a:t>
            </a:r>
            <a:endParaRPr lang="en-US" dirty="0" smtClean="0">
              <a:solidFill>
                <a:schemeClr val="tx1"/>
              </a:solidFill>
            </a:endParaRPr>
          </a:p>
          <a:p>
            <a:pPr lvl="1"/>
            <a:r>
              <a:rPr lang="en-US" dirty="0" smtClean="0">
                <a:solidFill>
                  <a:schemeClr val="tx1"/>
                </a:solidFill>
              </a:rPr>
              <a:t>Few participants</a:t>
            </a:r>
          </a:p>
          <a:p>
            <a:pPr lvl="1"/>
            <a:endParaRPr lang="en-US" dirty="0">
              <a:solidFill>
                <a:schemeClr val="tx1"/>
              </a:solidFill>
            </a:endParaRPr>
          </a:p>
          <a:p>
            <a:r>
              <a:rPr lang="en-US" dirty="0" smtClean="0">
                <a:solidFill>
                  <a:schemeClr val="tx1"/>
                </a:solidFill>
              </a:rPr>
              <a:t>Mature </a:t>
            </a:r>
            <a:r>
              <a:rPr lang="en-US" dirty="0">
                <a:solidFill>
                  <a:schemeClr val="tx1"/>
                </a:solidFill>
              </a:rPr>
              <a:t>Phase:</a:t>
            </a:r>
          </a:p>
          <a:p>
            <a:pPr lvl="1"/>
            <a:r>
              <a:rPr lang="en-US" dirty="0" smtClean="0">
                <a:solidFill>
                  <a:schemeClr val="tx1"/>
                </a:solidFill>
              </a:rPr>
              <a:t>Stable Tools, rich middleware</a:t>
            </a:r>
          </a:p>
          <a:p>
            <a:pPr lvl="1"/>
            <a:r>
              <a:rPr lang="en-US" dirty="0" smtClean="0">
                <a:solidFill>
                  <a:schemeClr val="tx1"/>
                </a:solidFill>
              </a:rPr>
              <a:t>Large </a:t>
            </a:r>
            <a:r>
              <a:rPr lang="en-US" dirty="0" err="1" smtClean="0">
                <a:solidFill>
                  <a:schemeClr val="tx1"/>
                </a:solidFill>
              </a:rPr>
              <a:t>installbase</a:t>
            </a:r>
            <a:endParaRPr lang="en-US" dirty="0" smtClean="0">
              <a:solidFill>
                <a:schemeClr val="tx1"/>
              </a:solidFill>
            </a:endParaRPr>
          </a:p>
          <a:p>
            <a:pPr lvl="1"/>
            <a:r>
              <a:rPr lang="en-US" dirty="0" smtClean="0">
                <a:solidFill>
                  <a:schemeClr val="tx1"/>
                </a:solidFill>
              </a:rPr>
              <a:t>Large field with dominant players</a:t>
            </a:r>
            <a:endParaRPr lang="en-US" dirty="0">
              <a:solidFill>
                <a:schemeClr val="tx1"/>
              </a:solidFill>
            </a:endParaRPr>
          </a:p>
          <a:p>
            <a:pPr lvl="1"/>
            <a:endParaRPr lang="en-US" dirty="0">
              <a:solidFill>
                <a:schemeClr val="tx1"/>
              </a:solidFill>
            </a:endParaRPr>
          </a:p>
          <a:p>
            <a:pPr lvl="1"/>
            <a:endParaRPr lang="en-US" dirty="0" smtClean="0">
              <a:solidFill>
                <a:schemeClr val="tx1"/>
              </a:solidFill>
            </a:endParaRPr>
          </a:p>
        </p:txBody>
      </p:sp>
    </p:spTree>
    <p:extLst>
      <p:ext uri="{BB962C8B-B14F-4D97-AF65-F5344CB8AC3E}">
        <p14:creationId xmlns:p14="http://schemas.microsoft.com/office/powerpoint/2010/main" val="1496941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Platform Lifecycles</a:t>
            </a:r>
            <a:endParaRPr lang="en-US" dirty="0">
              <a:solidFill>
                <a:schemeClr val="tx1"/>
              </a:solidFill>
            </a:endParaRPr>
          </a:p>
        </p:txBody>
      </p:sp>
      <p:sp>
        <p:nvSpPr>
          <p:cNvPr id="3" name="Content Placeholder 2"/>
          <p:cNvSpPr>
            <a:spLocks noGrp="1"/>
          </p:cNvSpPr>
          <p:nvPr>
            <p:ph sz="quarter" idx="10"/>
          </p:nvPr>
        </p:nvSpPr>
        <p:spPr>
          <a:xfrm>
            <a:off x="468313" y="1347788"/>
            <a:ext cx="8568183" cy="3240088"/>
          </a:xfrm>
        </p:spPr>
        <p:txBody>
          <a:bodyPr/>
          <a:lstStyle/>
          <a:p>
            <a:r>
              <a:rPr lang="en-US" dirty="0" smtClean="0">
                <a:solidFill>
                  <a:schemeClr val="tx1"/>
                </a:solidFill>
              </a:rPr>
              <a:t>Metro-style apps constitute a new platform</a:t>
            </a:r>
          </a:p>
          <a:p>
            <a:pPr lvl="1"/>
            <a:r>
              <a:rPr lang="en-US" dirty="0" smtClean="0">
                <a:solidFill>
                  <a:schemeClr val="tx1"/>
                </a:solidFill>
              </a:rPr>
              <a:t>It is going to be huge</a:t>
            </a:r>
          </a:p>
          <a:p>
            <a:pPr lvl="1"/>
            <a:endParaRPr lang="en-US" dirty="0" smtClean="0">
              <a:solidFill>
                <a:schemeClr val="tx1"/>
              </a:solidFill>
            </a:endParaRPr>
          </a:p>
          <a:p>
            <a:r>
              <a:rPr lang="en-US" dirty="0" smtClean="0">
                <a:solidFill>
                  <a:schemeClr val="tx1"/>
                </a:solidFill>
              </a:rPr>
              <a:t>Unless you are a household brand, visibility is critical</a:t>
            </a:r>
          </a:p>
          <a:p>
            <a:endParaRPr lang="en-US" dirty="0" smtClean="0">
              <a:solidFill>
                <a:schemeClr val="tx1"/>
              </a:solidFill>
            </a:endParaRPr>
          </a:p>
          <a:p>
            <a:r>
              <a:rPr lang="en-US" dirty="0" smtClean="0">
                <a:solidFill>
                  <a:schemeClr val="tx1"/>
                </a:solidFill>
              </a:rPr>
              <a:t>			</a:t>
            </a:r>
            <a:r>
              <a:rPr lang="en-US" b="1" dirty="0" smtClean="0">
                <a:solidFill>
                  <a:schemeClr val="tx1"/>
                </a:solidFill>
              </a:rPr>
              <a:t>Get Out There Early</a:t>
            </a:r>
          </a:p>
        </p:txBody>
      </p:sp>
    </p:spTree>
    <p:extLst>
      <p:ext uri="{BB962C8B-B14F-4D97-AF65-F5344CB8AC3E}">
        <p14:creationId xmlns:p14="http://schemas.microsoft.com/office/powerpoint/2010/main" val="2788153224"/>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Market Data</a:t>
            </a:r>
            <a:endParaRPr lang="en-US" dirty="0">
              <a:solidFill>
                <a:schemeClr val="tx1"/>
              </a:solidFill>
            </a:endParaRPr>
          </a:p>
        </p:txBody>
      </p:sp>
      <p:sp>
        <p:nvSpPr>
          <p:cNvPr id="3" name="Content Placeholder 2"/>
          <p:cNvSpPr>
            <a:spLocks noGrp="1"/>
          </p:cNvSpPr>
          <p:nvPr>
            <p:ph sz="quarter" idx="10"/>
          </p:nvPr>
        </p:nvSpPr>
        <p:spPr/>
        <p:txBody>
          <a:bodyPr/>
          <a:lstStyle/>
          <a:p>
            <a:r>
              <a:rPr lang="en-US" dirty="0" smtClean="0">
                <a:solidFill>
                  <a:schemeClr val="tx1"/>
                </a:solidFill>
              </a:rPr>
              <a:t>Tons on the web:</a:t>
            </a:r>
          </a:p>
          <a:p>
            <a:pPr lvl="1"/>
            <a:r>
              <a:rPr lang="en-US" dirty="0" smtClean="0">
                <a:solidFill>
                  <a:schemeClr val="tx1"/>
                </a:solidFill>
              </a:rPr>
              <a:t> NPD, Nielsen, </a:t>
            </a:r>
            <a:r>
              <a:rPr lang="en-US" dirty="0" err="1" smtClean="0">
                <a:solidFill>
                  <a:schemeClr val="tx1"/>
                </a:solidFill>
              </a:rPr>
              <a:t>Distimo</a:t>
            </a:r>
            <a:r>
              <a:rPr lang="en-US" dirty="0" smtClean="0">
                <a:solidFill>
                  <a:schemeClr val="tx1"/>
                </a:solidFill>
              </a:rPr>
              <a:t>, Flurry, etc.</a:t>
            </a:r>
          </a:p>
          <a:p>
            <a:pPr lvl="1"/>
            <a:endParaRPr lang="en-US" dirty="0" smtClean="0">
              <a:solidFill>
                <a:schemeClr val="tx1"/>
              </a:solidFill>
            </a:endParaRPr>
          </a:p>
          <a:p>
            <a:r>
              <a:rPr lang="en-US" dirty="0" smtClean="0">
                <a:solidFill>
                  <a:schemeClr val="tx1"/>
                </a:solidFill>
              </a:rPr>
              <a:t>Other Apps</a:t>
            </a:r>
          </a:p>
          <a:p>
            <a:pPr lvl="1"/>
            <a:r>
              <a:rPr lang="en-US" dirty="0" smtClean="0">
                <a:solidFill>
                  <a:schemeClr val="tx1"/>
                </a:solidFill>
              </a:rPr>
              <a:t>Most stores make some info public</a:t>
            </a:r>
          </a:p>
          <a:p>
            <a:pPr lvl="1"/>
            <a:endParaRPr lang="en-US" dirty="0" smtClean="0">
              <a:solidFill>
                <a:schemeClr val="tx1"/>
              </a:solidFill>
            </a:endParaRPr>
          </a:p>
          <a:p>
            <a:r>
              <a:rPr lang="en-US" dirty="0" smtClean="0">
                <a:solidFill>
                  <a:schemeClr val="tx1"/>
                </a:solidFill>
              </a:rPr>
              <a:t>Valve Steam Survey</a:t>
            </a:r>
            <a:endParaRPr lang="en-US" dirty="0">
              <a:solidFill>
                <a:schemeClr val="tx1"/>
              </a:solidFill>
            </a:endParaRPr>
          </a:p>
          <a:p>
            <a:pPr lvl="1"/>
            <a:r>
              <a:rPr lang="en-US" dirty="0" smtClean="0">
                <a:solidFill>
                  <a:schemeClr val="tx1"/>
                </a:solidFill>
              </a:rPr>
              <a:t>Skewing towards casual over time</a:t>
            </a:r>
            <a:endParaRPr lang="en-US" dirty="0">
              <a:solidFill>
                <a:schemeClr val="tx1"/>
              </a:solidFill>
            </a:endParaRPr>
          </a:p>
        </p:txBody>
      </p:sp>
    </p:spTree>
    <p:extLst>
      <p:ext uri="{BB962C8B-B14F-4D97-AF65-F5344CB8AC3E}">
        <p14:creationId xmlns:p14="http://schemas.microsoft.com/office/powerpoint/2010/main" val="28754556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Concept Development</a:t>
            </a:r>
            <a:endParaRPr lang="en-US" dirty="0"/>
          </a:p>
        </p:txBody>
      </p:sp>
      <p:sp>
        <p:nvSpPr>
          <p:cNvPr id="3" name="Text Placeholder 2"/>
          <p:cNvSpPr>
            <a:spLocks noGrp="1"/>
          </p:cNvSpPr>
          <p:nvPr>
            <p:ph type="body" sz="quarter" idx="11"/>
          </p:nvPr>
        </p:nvSpPr>
        <p:spPr/>
        <p:txBody>
          <a:bodyPr/>
          <a:lstStyle/>
          <a:p>
            <a:r>
              <a:rPr lang="en-US" dirty="0" smtClean="0"/>
              <a:t>Chapter 2/4</a:t>
            </a:r>
            <a:endParaRPr lang="en-US" dirty="0"/>
          </a:p>
        </p:txBody>
      </p:sp>
    </p:spTree>
    <p:extLst>
      <p:ext uri="{BB962C8B-B14F-4D97-AF65-F5344CB8AC3E}">
        <p14:creationId xmlns:p14="http://schemas.microsoft.com/office/powerpoint/2010/main" val="2364874764"/>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567848"/>
          </a:xfrm>
        </p:spPr>
        <p:txBody>
          <a:bodyPr/>
          <a:lstStyle/>
          <a:p>
            <a:r>
              <a:rPr lang="en-US" b="1" dirty="0">
                <a:solidFill>
                  <a:schemeClr val="tx1"/>
                </a:solidFill>
              </a:rPr>
              <a:t>Game Creation for the New </a:t>
            </a:r>
            <a:r>
              <a:rPr lang="en-US" b="1" dirty="0" smtClean="0">
                <a:solidFill>
                  <a:schemeClr val="tx1"/>
                </a:solidFill>
              </a:rPr>
              <a:t>Breed</a:t>
            </a:r>
            <a:endParaRPr lang="en-US" dirty="0">
              <a:solidFill>
                <a:schemeClr val="tx1"/>
              </a:solidFill>
            </a:endParaRPr>
          </a:p>
        </p:txBody>
      </p:sp>
      <p:sp>
        <p:nvSpPr>
          <p:cNvPr id="3" name="Content Placeholder 2"/>
          <p:cNvSpPr>
            <a:spLocks noGrp="1"/>
          </p:cNvSpPr>
          <p:nvPr>
            <p:ph sz="quarter" idx="10"/>
          </p:nvPr>
        </p:nvSpPr>
        <p:spPr/>
        <p:txBody>
          <a:bodyPr>
            <a:normAutofit lnSpcReduction="10000"/>
          </a:bodyPr>
          <a:lstStyle/>
          <a:p>
            <a:r>
              <a:rPr lang="en-US" dirty="0" smtClean="0">
                <a:solidFill>
                  <a:schemeClr val="tx1"/>
                </a:solidFill>
              </a:rPr>
              <a:t>This </a:t>
            </a:r>
            <a:r>
              <a:rPr lang="en-US" dirty="0">
                <a:solidFill>
                  <a:schemeClr val="tx1"/>
                </a:solidFill>
              </a:rPr>
              <a:t>is a unique moment in the history of game development.  Never before has it been so easy to create a new game, distribute it to 100s of millions of potential users, </a:t>
            </a:r>
            <a:r>
              <a:rPr lang="en-US" i="1" dirty="0">
                <a:solidFill>
                  <a:schemeClr val="tx1"/>
                </a:solidFill>
              </a:rPr>
              <a:t>and</a:t>
            </a:r>
            <a:r>
              <a:rPr lang="en-US" dirty="0">
                <a:solidFill>
                  <a:schemeClr val="tx1"/>
                </a:solidFill>
              </a:rPr>
              <a:t> get paid.  Here is what you need to know to create an entertaining app for the Windows 8 marketplace, including the basics of planning, game design, development, and distribution.</a:t>
            </a:r>
          </a:p>
        </p:txBody>
      </p:sp>
    </p:spTree>
    <p:extLst>
      <p:ext uri="{BB962C8B-B14F-4D97-AF65-F5344CB8AC3E}">
        <p14:creationId xmlns:p14="http://schemas.microsoft.com/office/powerpoint/2010/main" val="1928279194"/>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Title Categories</a:t>
            </a:r>
            <a:endParaRPr lang="en-US" dirty="0">
              <a:solidFill>
                <a:schemeClr val="tx1"/>
              </a:solidFill>
            </a:endParaRPr>
          </a:p>
        </p:txBody>
      </p:sp>
      <p:sp>
        <p:nvSpPr>
          <p:cNvPr id="3" name="Content Placeholder 2"/>
          <p:cNvSpPr>
            <a:spLocks noGrp="1"/>
          </p:cNvSpPr>
          <p:nvPr>
            <p:ph sz="quarter" idx="10"/>
          </p:nvPr>
        </p:nvSpPr>
        <p:spPr/>
        <p:txBody>
          <a:bodyPr/>
          <a:lstStyle/>
          <a:p>
            <a:r>
              <a:rPr lang="en-US" dirty="0" smtClean="0">
                <a:solidFill>
                  <a:schemeClr val="tx1"/>
                </a:solidFill>
              </a:rPr>
              <a:t>Toy</a:t>
            </a:r>
          </a:p>
          <a:p>
            <a:r>
              <a:rPr lang="en-US" dirty="0" smtClean="0">
                <a:solidFill>
                  <a:schemeClr val="tx1"/>
                </a:solidFill>
              </a:rPr>
              <a:t>Puzzle</a:t>
            </a:r>
          </a:p>
          <a:p>
            <a:r>
              <a:rPr lang="en-US" dirty="0" smtClean="0">
                <a:solidFill>
                  <a:schemeClr val="tx1"/>
                </a:solidFill>
              </a:rPr>
              <a:t>Game</a:t>
            </a:r>
          </a:p>
          <a:p>
            <a:r>
              <a:rPr lang="en-US" dirty="0" smtClean="0">
                <a:solidFill>
                  <a:schemeClr val="tx1"/>
                </a:solidFill>
              </a:rPr>
              <a:t>Types of gameplay:</a:t>
            </a:r>
          </a:p>
          <a:p>
            <a:r>
              <a:rPr lang="en-US" dirty="0">
                <a:solidFill>
                  <a:schemeClr val="tx1"/>
                </a:solidFill>
              </a:rPr>
              <a:t>	</a:t>
            </a:r>
            <a:r>
              <a:rPr lang="en-US" dirty="0" smtClean="0">
                <a:solidFill>
                  <a:schemeClr val="tx1"/>
                </a:solidFill>
              </a:rPr>
              <a:t>Play-through once </a:t>
            </a:r>
            <a:r>
              <a:rPr lang="en-US" dirty="0" err="1" smtClean="0">
                <a:solidFill>
                  <a:schemeClr val="tx1"/>
                </a:solidFill>
              </a:rPr>
              <a:t>vs</a:t>
            </a:r>
            <a:r>
              <a:rPr lang="en-US" dirty="0" smtClean="0">
                <a:solidFill>
                  <a:schemeClr val="tx1"/>
                </a:solidFill>
              </a:rPr>
              <a:t> Evergreen?</a:t>
            </a:r>
          </a:p>
          <a:p>
            <a:r>
              <a:rPr lang="en-US" dirty="0" smtClean="0">
                <a:solidFill>
                  <a:schemeClr val="tx1"/>
                </a:solidFill>
              </a:rPr>
              <a:t>	Extensible via add-ons?</a:t>
            </a:r>
            <a:endParaRPr lang="en-US" dirty="0">
              <a:solidFill>
                <a:schemeClr val="tx1"/>
              </a:solidFill>
            </a:endParaRPr>
          </a:p>
        </p:txBody>
      </p:sp>
    </p:spTree>
    <p:extLst>
      <p:ext uri="{BB962C8B-B14F-4D97-AF65-F5344CB8AC3E}">
        <p14:creationId xmlns:p14="http://schemas.microsoft.com/office/powerpoint/2010/main" val="3318641955"/>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Source Material</a:t>
            </a:r>
            <a:endParaRPr lang="en-US" dirty="0">
              <a:solidFill>
                <a:schemeClr val="tx1"/>
              </a:solidFill>
            </a:endParaRPr>
          </a:p>
        </p:txBody>
      </p:sp>
      <p:sp>
        <p:nvSpPr>
          <p:cNvPr id="3" name="Content Placeholder 2"/>
          <p:cNvSpPr>
            <a:spLocks noGrp="1"/>
          </p:cNvSpPr>
          <p:nvPr>
            <p:ph sz="quarter" idx="10"/>
          </p:nvPr>
        </p:nvSpPr>
        <p:spPr>
          <a:xfrm>
            <a:off x="468313" y="1203598"/>
            <a:ext cx="8207375" cy="3816424"/>
          </a:xfrm>
        </p:spPr>
        <p:txBody>
          <a:bodyPr>
            <a:normAutofit/>
          </a:bodyPr>
          <a:lstStyle/>
          <a:p>
            <a:r>
              <a:rPr lang="en-US" dirty="0" smtClean="0">
                <a:solidFill>
                  <a:schemeClr val="tx1"/>
                </a:solidFill>
              </a:rPr>
              <a:t>Gameplay Design:</a:t>
            </a:r>
          </a:p>
          <a:p>
            <a:r>
              <a:rPr lang="en-US" sz="2800" dirty="0" smtClean="0">
                <a:solidFill>
                  <a:schemeClr val="tx1"/>
                </a:solidFill>
              </a:rPr>
              <a:t>	Existing Toys, Puzzles, Arcade Games</a:t>
            </a:r>
          </a:p>
          <a:p>
            <a:endParaRPr lang="en-US" sz="2800" dirty="0" smtClean="0">
              <a:solidFill>
                <a:schemeClr val="tx1"/>
              </a:solidFill>
            </a:endParaRPr>
          </a:p>
          <a:p>
            <a:r>
              <a:rPr lang="en-US" sz="2800" dirty="0" smtClean="0">
                <a:solidFill>
                  <a:schemeClr val="tx1"/>
                </a:solidFill>
              </a:rPr>
              <a:t>Resources:</a:t>
            </a:r>
          </a:p>
          <a:p>
            <a:r>
              <a:rPr lang="en-US" sz="2800" dirty="0">
                <a:solidFill>
                  <a:schemeClr val="tx1"/>
                </a:solidFill>
              </a:rPr>
              <a:t>	</a:t>
            </a:r>
            <a:r>
              <a:rPr lang="en-US" sz="2800" dirty="0" err="1" smtClean="0">
                <a:solidFill>
                  <a:schemeClr val="tx1"/>
                </a:solidFill>
              </a:rPr>
              <a:t>Gamasutra</a:t>
            </a:r>
            <a:r>
              <a:rPr lang="en-US" sz="2800" dirty="0" smtClean="0">
                <a:solidFill>
                  <a:schemeClr val="tx1"/>
                </a:solidFill>
              </a:rPr>
              <a:t>, GDC, Forums, Casual Connect,</a:t>
            </a:r>
          </a:p>
          <a:p>
            <a:r>
              <a:rPr lang="en-US" sz="2800" dirty="0">
                <a:solidFill>
                  <a:schemeClr val="tx1"/>
                </a:solidFill>
              </a:rPr>
              <a:t>	</a:t>
            </a:r>
            <a:r>
              <a:rPr lang="en-US" sz="2800" dirty="0" smtClean="0">
                <a:solidFill>
                  <a:schemeClr val="tx1"/>
                </a:solidFill>
              </a:rPr>
              <a:t>Local groups, </a:t>
            </a:r>
          </a:p>
        </p:txBody>
      </p:sp>
    </p:spTree>
    <p:extLst>
      <p:ext uri="{BB962C8B-B14F-4D97-AF65-F5344CB8AC3E}">
        <p14:creationId xmlns:p14="http://schemas.microsoft.com/office/powerpoint/2010/main" val="903493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Source Material</a:t>
            </a:r>
            <a:endParaRPr lang="en-US" dirty="0">
              <a:solidFill>
                <a:schemeClr val="tx1"/>
              </a:solidFill>
            </a:endParaRPr>
          </a:p>
        </p:txBody>
      </p:sp>
      <p:sp>
        <p:nvSpPr>
          <p:cNvPr id="3" name="Content Placeholder 2"/>
          <p:cNvSpPr>
            <a:spLocks noGrp="1"/>
          </p:cNvSpPr>
          <p:nvPr>
            <p:ph sz="quarter" idx="10"/>
          </p:nvPr>
        </p:nvSpPr>
        <p:spPr>
          <a:xfrm>
            <a:off x="468313" y="1203598"/>
            <a:ext cx="8352159" cy="3816424"/>
          </a:xfrm>
        </p:spPr>
        <p:txBody>
          <a:bodyPr>
            <a:normAutofit/>
          </a:bodyPr>
          <a:lstStyle/>
          <a:p>
            <a:r>
              <a:rPr lang="en-US" dirty="0" smtClean="0">
                <a:solidFill>
                  <a:schemeClr val="tx1"/>
                </a:solidFill>
              </a:rPr>
              <a:t>Art Design:</a:t>
            </a:r>
          </a:p>
          <a:p>
            <a:r>
              <a:rPr lang="en-US" sz="2800" dirty="0" smtClean="0">
                <a:solidFill>
                  <a:schemeClr val="tx1"/>
                </a:solidFill>
              </a:rPr>
              <a:t>	Demo Scene  -pouet.net, scene.org</a:t>
            </a:r>
          </a:p>
          <a:p>
            <a:r>
              <a:rPr lang="en-US" sz="2800" dirty="0" smtClean="0">
                <a:solidFill>
                  <a:schemeClr val="tx1"/>
                </a:solidFill>
              </a:rPr>
              <a:t>	Photographs  -definition of </a:t>
            </a:r>
            <a:r>
              <a:rPr lang="en-US" sz="2800" smtClean="0">
                <a:solidFill>
                  <a:schemeClr val="tx1"/>
                </a:solidFill>
              </a:rPr>
              <a:t>photoreal</a:t>
            </a:r>
            <a:endParaRPr lang="en-US" sz="2800" dirty="0" smtClean="0">
              <a:solidFill>
                <a:schemeClr val="tx1"/>
              </a:solidFill>
            </a:endParaRPr>
          </a:p>
          <a:p>
            <a:r>
              <a:rPr lang="en-US" sz="2800" dirty="0" smtClean="0">
                <a:solidFill>
                  <a:schemeClr val="tx1"/>
                </a:solidFill>
              </a:rPr>
              <a:t>	Art Styles</a:t>
            </a:r>
          </a:p>
          <a:p>
            <a:r>
              <a:rPr lang="en-US" sz="2000" dirty="0" smtClean="0">
                <a:solidFill>
                  <a:schemeClr val="tx1"/>
                </a:solidFill>
              </a:rPr>
              <a:t>Roman mosaics, pointillism</a:t>
            </a:r>
            <a:r>
              <a:rPr lang="en-US" sz="2000" dirty="0">
                <a:solidFill>
                  <a:schemeClr val="tx1"/>
                </a:solidFill>
              </a:rPr>
              <a:t>, </a:t>
            </a:r>
            <a:r>
              <a:rPr lang="en-US" sz="2000" dirty="0" err="1">
                <a:solidFill>
                  <a:schemeClr val="tx1"/>
                </a:solidFill>
              </a:rPr>
              <a:t>greek</a:t>
            </a:r>
            <a:r>
              <a:rPr lang="en-US" sz="2000" dirty="0">
                <a:solidFill>
                  <a:schemeClr val="tx1"/>
                </a:solidFill>
              </a:rPr>
              <a:t> </a:t>
            </a:r>
            <a:r>
              <a:rPr lang="en-US" sz="2000" dirty="0" smtClean="0">
                <a:solidFill>
                  <a:schemeClr val="tx1"/>
                </a:solidFill>
              </a:rPr>
              <a:t>urns, </a:t>
            </a:r>
            <a:r>
              <a:rPr lang="en-US" sz="2000" dirty="0" err="1">
                <a:solidFill>
                  <a:schemeClr val="tx1"/>
                </a:solidFill>
              </a:rPr>
              <a:t>h</a:t>
            </a:r>
            <a:r>
              <a:rPr lang="en-US" sz="2000" dirty="0" err="1" smtClean="0">
                <a:solidFill>
                  <a:schemeClr val="tx1"/>
                </a:solidFill>
              </a:rPr>
              <a:t>eiroglyphics</a:t>
            </a:r>
            <a:r>
              <a:rPr lang="en-US" sz="2000" dirty="0" smtClean="0">
                <a:solidFill>
                  <a:schemeClr val="tx1"/>
                </a:solidFill>
              </a:rPr>
              <a:t>, </a:t>
            </a:r>
            <a:r>
              <a:rPr lang="en-US" sz="2000" dirty="0">
                <a:solidFill>
                  <a:schemeClr val="tx1"/>
                </a:solidFill>
              </a:rPr>
              <a:t>oil paintings, </a:t>
            </a:r>
            <a:r>
              <a:rPr lang="en-US" sz="2000" dirty="0" smtClean="0">
                <a:solidFill>
                  <a:schemeClr val="tx1"/>
                </a:solidFill>
              </a:rPr>
              <a:t>wood cuts, shadow </a:t>
            </a:r>
            <a:r>
              <a:rPr lang="en-US" sz="2000" dirty="0">
                <a:solidFill>
                  <a:schemeClr val="tx1"/>
                </a:solidFill>
              </a:rPr>
              <a:t>puppets, tissue paper </a:t>
            </a:r>
            <a:r>
              <a:rPr lang="en-US" sz="2000" dirty="0" smtClean="0">
                <a:solidFill>
                  <a:schemeClr val="tx1"/>
                </a:solidFill>
              </a:rPr>
              <a:t>cut-outs, blueprints, etc., etc.</a:t>
            </a:r>
            <a:endParaRPr lang="en-US" sz="2000" dirty="0">
              <a:solidFill>
                <a:schemeClr val="tx1"/>
              </a:solidFill>
            </a:endParaRPr>
          </a:p>
          <a:p>
            <a:endParaRPr lang="en-US" sz="2800" dirty="0" smtClean="0">
              <a:solidFill>
                <a:schemeClr val="tx1"/>
              </a:solidFill>
            </a:endParaRPr>
          </a:p>
        </p:txBody>
      </p:sp>
    </p:spTree>
    <p:extLst>
      <p:ext uri="{BB962C8B-B14F-4D97-AF65-F5344CB8AC3E}">
        <p14:creationId xmlns:p14="http://schemas.microsoft.com/office/powerpoint/2010/main" val="502984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Innovation</a:t>
            </a:r>
            <a:endParaRPr lang="en-US" dirty="0">
              <a:solidFill>
                <a:schemeClr val="tx1"/>
              </a:solidFill>
            </a:endParaRPr>
          </a:p>
        </p:txBody>
      </p:sp>
      <p:sp>
        <p:nvSpPr>
          <p:cNvPr id="3" name="Content Placeholder 2"/>
          <p:cNvSpPr>
            <a:spLocks noGrp="1"/>
          </p:cNvSpPr>
          <p:nvPr>
            <p:ph sz="quarter" idx="10"/>
          </p:nvPr>
        </p:nvSpPr>
        <p:spPr>
          <a:xfrm>
            <a:off x="323528" y="1347788"/>
            <a:ext cx="8675687" cy="3528218"/>
          </a:xfrm>
        </p:spPr>
        <p:txBody>
          <a:bodyPr>
            <a:normAutofit/>
          </a:bodyPr>
          <a:lstStyle/>
          <a:p>
            <a:r>
              <a:rPr lang="en-US" dirty="0" smtClean="0">
                <a:solidFill>
                  <a:schemeClr val="tx1"/>
                </a:solidFill>
              </a:rPr>
              <a:t>There is an opportunity to innovate like never before</a:t>
            </a:r>
          </a:p>
          <a:p>
            <a:endParaRPr lang="en-US" dirty="0" smtClean="0">
              <a:solidFill>
                <a:schemeClr val="tx1"/>
              </a:solidFill>
            </a:endParaRPr>
          </a:p>
          <a:p>
            <a:r>
              <a:rPr lang="en-US" dirty="0">
                <a:solidFill>
                  <a:schemeClr val="tx1"/>
                </a:solidFill>
              </a:rPr>
              <a:t>	</a:t>
            </a:r>
            <a:r>
              <a:rPr lang="en-US" dirty="0" smtClean="0">
                <a:solidFill>
                  <a:schemeClr val="tx1"/>
                </a:solidFill>
              </a:rPr>
              <a:t>    Flexibility of the Hobbyist</a:t>
            </a:r>
          </a:p>
          <a:p>
            <a:r>
              <a:rPr lang="en-US" dirty="0">
                <a:solidFill>
                  <a:schemeClr val="tx1"/>
                </a:solidFill>
              </a:rPr>
              <a:t>	</a:t>
            </a:r>
            <a:r>
              <a:rPr lang="en-US" dirty="0" smtClean="0">
                <a:solidFill>
                  <a:schemeClr val="tx1"/>
                </a:solidFill>
              </a:rPr>
              <a:t>  		   +</a:t>
            </a:r>
          </a:p>
          <a:p>
            <a:r>
              <a:rPr lang="en-US" dirty="0">
                <a:solidFill>
                  <a:schemeClr val="tx1"/>
                </a:solidFill>
              </a:rPr>
              <a:t>	</a:t>
            </a:r>
            <a:r>
              <a:rPr lang="en-US" dirty="0" smtClean="0">
                <a:solidFill>
                  <a:schemeClr val="tx1"/>
                </a:solidFill>
              </a:rPr>
              <a:t>   Investment of the AAA shop</a:t>
            </a:r>
          </a:p>
          <a:p>
            <a:endParaRPr lang="en-US" dirty="0" smtClean="0">
              <a:solidFill>
                <a:schemeClr val="tx1"/>
              </a:solidFill>
            </a:endParaRPr>
          </a:p>
          <a:p>
            <a:r>
              <a:rPr lang="en-US" dirty="0" smtClean="0">
                <a:solidFill>
                  <a:schemeClr val="tx1"/>
                </a:solidFill>
              </a:rPr>
              <a:t>There is now a renaissance in game design</a:t>
            </a:r>
            <a:endParaRPr lang="en-US" dirty="0">
              <a:solidFill>
                <a:schemeClr val="tx1"/>
              </a:solidFill>
            </a:endParaRPr>
          </a:p>
        </p:txBody>
      </p:sp>
    </p:spTree>
    <p:extLst>
      <p:ext uri="{BB962C8B-B14F-4D97-AF65-F5344CB8AC3E}">
        <p14:creationId xmlns:p14="http://schemas.microsoft.com/office/powerpoint/2010/main" val="23834795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4165118349"/>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a:xfrm>
            <a:off x="468313" y="0"/>
            <a:ext cx="8207375" cy="5143500"/>
          </a:xfrm>
        </p:spPr>
        <p:txBody>
          <a:bodyPr anchor="ctr">
            <a:normAutofit/>
          </a:bodyPr>
          <a:lstStyle/>
          <a:p>
            <a:pPr algn="ctr"/>
            <a:r>
              <a:rPr lang="en-US" sz="3600" dirty="0">
                <a:solidFill>
                  <a:schemeClr val="tx1"/>
                </a:solidFill>
              </a:rPr>
              <a:t>Exploit the limitations of the </a:t>
            </a:r>
            <a:r>
              <a:rPr lang="en-US" sz="3600" dirty="0" smtClean="0">
                <a:solidFill>
                  <a:schemeClr val="tx1"/>
                </a:solidFill>
              </a:rPr>
              <a:t>medium</a:t>
            </a:r>
            <a:endParaRPr lang="en-US" sz="3600" dirty="0"/>
          </a:p>
        </p:txBody>
      </p:sp>
    </p:spTree>
    <p:extLst>
      <p:ext uri="{BB962C8B-B14F-4D97-AF65-F5344CB8AC3E}">
        <p14:creationId xmlns:p14="http://schemas.microsoft.com/office/powerpoint/2010/main" val="4177402872"/>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567848"/>
          </a:xfrm>
        </p:spPr>
        <p:txBody>
          <a:bodyPr/>
          <a:lstStyle/>
          <a:p>
            <a:r>
              <a:rPr lang="en-US" dirty="0">
                <a:solidFill>
                  <a:schemeClr val="tx1"/>
                </a:solidFill>
              </a:rPr>
              <a:t>Don’t </a:t>
            </a:r>
            <a:r>
              <a:rPr lang="en-US" dirty="0" smtClean="0">
                <a:solidFill>
                  <a:schemeClr val="tx1"/>
                </a:solidFill>
              </a:rPr>
              <a:t>over-reach</a:t>
            </a:r>
            <a:endParaRPr lang="en-US" dirty="0">
              <a:solidFill>
                <a:schemeClr val="tx1"/>
              </a:solidFill>
            </a:endParaRPr>
          </a:p>
        </p:txBody>
      </p:sp>
      <p:sp>
        <p:nvSpPr>
          <p:cNvPr id="3" name="Content Placeholder 2"/>
          <p:cNvSpPr>
            <a:spLocks noGrp="1"/>
          </p:cNvSpPr>
          <p:nvPr>
            <p:ph sz="quarter" idx="10"/>
          </p:nvPr>
        </p:nvSpPr>
        <p:spPr/>
        <p:txBody>
          <a:bodyPr/>
          <a:lstStyle/>
          <a:p>
            <a:r>
              <a:rPr lang="en-US" dirty="0" smtClean="0">
                <a:solidFill>
                  <a:schemeClr val="tx1"/>
                </a:solidFill>
              </a:rPr>
              <a:t>Start with a small project and iterate to improve</a:t>
            </a:r>
          </a:p>
          <a:p>
            <a:pPr lvl="1"/>
            <a:r>
              <a:rPr lang="en-US" dirty="0" smtClean="0">
                <a:solidFill>
                  <a:schemeClr val="tx1"/>
                </a:solidFill>
              </a:rPr>
              <a:t>Store telemetry feedback can help</a:t>
            </a:r>
          </a:p>
          <a:p>
            <a:endParaRPr lang="en-US" dirty="0">
              <a:solidFill>
                <a:schemeClr val="tx1"/>
              </a:solidFill>
            </a:endParaRPr>
          </a:p>
        </p:txBody>
      </p:sp>
    </p:spTree>
    <p:extLst>
      <p:ext uri="{BB962C8B-B14F-4D97-AF65-F5344CB8AC3E}">
        <p14:creationId xmlns:p14="http://schemas.microsoft.com/office/powerpoint/2010/main" val="2290437956"/>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solidFill>
                <a:schemeClr val="tx1"/>
              </a:solidFill>
            </a:endParaRPr>
          </a:p>
        </p:txBody>
      </p:sp>
      <p:sp>
        <p:nvSpPr>
          <p:cNvPr id="3" name="Content Placeholder 2"/>
          <p:cNvSpPr>
            <a:spLocks noGrp="1"/>
          </p:cNvSpPr>
          <p:nvPr>
            <p:ph sz="quarter" idx="10"/>
          </p:nvPr>
        </p:nvSpPr>
        <p:spPr/>
        <p:txBody>
          <a:bodyPr/>
          <a:lstStyle/>
          <a:p>
            <a:r>
              <a:rPr lang="en-US" dirty="0" smtClean="0">
                <a:solidFill>
                  <a:schemeClr val="tx1"/>
                </a:solidFill>
              </a:rPr>
              <a:t>Think of a good name for your game</a:t>
            </a:r>
          </a:p>
          <a:p>
            <a:endParaRPr lang="en-US" dirty="0">
              <a:solidFill>
                <a:schemeClr val="tx1"/>
              </a:solidFill>
            </a:endParaRPr>
          </a:p>
        </p:txBody>
      </p:sp>
    </p:spTree>
    <p:extLst>
      <p:ext uri="{BB962C8B-B14F-4D97-AF65-F5344CB8AC3E}">
        <p14:creationId xmlns:p14="http://schemas.microsoft.com/office/powerpoint/2010/main" val="3762080013"/>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Setting Up Shop</a:t>
            </a:r>
            <a:endParaRPr lang="en-US" dirty="0"/>
          </a:p>
        </p:txBody>
      </p:sp>
      <p:sp>
        <p:nvSpPr>
          <p:cNvPr id="3" name="Text Placeholder 2"/>
          <p:cNvSpPr>
            <a:spLocks noGrp="1"/>
          </p:cNvSpPr>
          <p:nvPr>
            <p:ph type="body" sz="quarter" idx="11"/>
          </p:nvPr>
        </p:nvSpPr>
        <p:spPr/>
        <p:txBody>
          <a:bodyPr/>
          <a:lstStyle/>
          <a:p>
            <a:r>
              <a:rPr lang="en-US" dirty="0" smtClean="0"/>
              <a:t>Chapter 3/4</a:t>
            </a:r>
            <a:endParaRPr lang="en-US" dirty="0"/>
          </a:p>
        </p:txBody>
      </p:sp>
    </p:spTree>
    <p:extLst>
      <p:ext uri="{BB962C8B-B14F-4D97-AF65-F5344CB8AC3E}">
        <p14:creationId xmlns:p14="http://schemas.microsoft.com/office/powerpoint/2010/main" val="3025652586"/>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512" y="2427734"/>
            <a:ext cx="5256584" cy="230425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dirty="0" smtClean="0">
              <a:solidFill>
                <a:schemeClr val="bg1"/>
              </a:solidFill>
            </a:endParaRPr>
          </a:p>
        </p:txBody>
      </p:sp>
      <p:sp>
        <p:nvSpPr>
          <p:cNvPr id="2" name="Title 1"/>
          <p:cNvSpPr>
            <a:spLocks noGrp="1"/>
          </p:cNvSpPr>
          <p:nvPr>
            <p:ph type="title"/>
          </p:nvPr>
        </p:nvSpPr>
        <p:spPr/>
        <p:txBody>
          <a:bodyPr/>
          <a:lstStyle/>
          <a:p>
            <a:r>
              <a:rPr lang="en-US" dirty="0" smtClean="0">
                <a:solidFill>
                  <a:schemeClr val="tx1"/>
                </a:solidFill>
              </a:rPr>
              <a:t>The Game Development Process</a:t>
            </a:r>
            <a:endParaRPr lang="en-US" dirty="0">
              <a:solidFill>
                <a:schemeClr val="tx1"/>
              </a:solidFill>
            </a:endParaRPr>
          </a:p>
        </p:txBody>
      </p:sp>
      <p:sp>
        <p:nvSpPr>
          <p:cNvPr id="3" name="Content Placeholder 2"/>
          <p:cNvSpPr>
            <a:spLocks noGrp="1"/>
          </p:cNvSpPr>
          <p:nvPr>
            <p:ph sz="quarter" idx="10"/>
          </p:nvPr>
        </p:nvSpPr>
        <p:spPr/>
        <p:txBody>
          <a:bodyPr>
            <a:normAutofit fontScale="92500" lnSpcReduction="20000"/>
          </a:bodyPr>
          <a:lstStyle/>
          <a:p>
            <a:r>
              <a:rPr lang="en-US" dirty="0" smtClean="0">
                <a:solidFill>
                  <a:schemeClr val="tx1">
                    <a:lumMod val="50000"/>
                    <a:lumOff val="50000"/>
                  </a:schemeClr>
                </a:solidFill>
              </a:rPr>
              <a:t>Pre Production</a:t>
            </a:r>
            <a:endParaRPr lang="en-US" dirty="0">
              <a:solidFill>
                <a:schemeClr val="tx1">
                  <a:lumMod val="50000"/>
                  <a:lumOff val="50000"/>
                </a:schemeClr>
              </a:solidFill>
            </a:endParaRPr>
          </a:p>
          <a:p>
            <a:r>
              <a:rPr lang="en-US" dirty="0" smtClean="0">
                <a:solidFill>
                  <a:schemeClr val="tx1">
                    <a:lumMod val="50000"/>
                    <a:lumOff val="50000"/>
                  </a:schemeClr>
                </a:solidFill>
              </a:rPr>
              <a:t>	Customer Identification</a:t>
            </a:r>
          </a:p>
          <a:p>
            <a:r>
              <a:rPr lang="en-US" dirty="0" smtClean="0">
                <a:solidFill>
                  <a:schemeClr val="tx1">
                    <a:lumMod val="50000"/>
                    <a:lumOff val="50000"/>
                  </a:schemeClr>
                </a:solidFill>
              </a:rPr>
              <a:t>	Ideation/Creativity</a:t>
            </a:r>
          </a:p>
          <a:p>
            <a:r>
              <a:rPr lang="en-US" dirty="0" smtClean="0">
                <a:solidFill>
                  <a:schemeClr val="tx1"/>
                </a:solidFill>
              </a:rPr>
              <a:t>Production</a:t>
            </a:r>
          </a:p>
          <a:p>
            <a:r>
              <a:rPr lang="en-US" dirty="0" smtClean="0">
                <a:solidFill>
                  <a:schemeClr val="tx1"/>
                </a:solidFill>
              </a:rPr>
              <a:t>	Game Design</a:t>
            </a:r>
          </a:p>
          <a:p>
            <a:r>
              <a:rPr lang="en-US" dirty="0" smtClean="0">
                <a:solidFill>
                  <a:schemeClr val="tx1"/>
                </a:solidFill>
              </a:rPr>
              <a:t>	Art</a:t>
            </a:r>
            <a:endParaRPr lang="en-US" dirty="0">
              <a:solidFill>
                <a:schemeClr val="tx1"/>
              </a:solidFill>
            </a:endParaRPr>
          </a:p>
          <a:p>
            <a:r>
              <a:rPr lang="en-US" dirty="0" smtClean="0">
                <a:solidFill>
                  <a:schemeClr val="tx1"/>
                </a:solidFill>
              </a:rPr>
              <a:t>	Coding</a:t>
            </a:r>
          </a:p>
          <a:p>
            <a:r>
              <a:rPr lang="en-US" dirty="0" smtClean="0">
                <a:solidFill>
                  <a:schemeClr val="tx1"/>
                </a:solidFill>
              </a:rPr>
              <a:t>	Biz</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Agenda</a:t>
            </a:r>
            <a:endParaRPr lang="en-US" dirty="0">
              <a:solidFill>
                <a:schemeClr val="tx1"/>
              </a:solidFill>
            </a:endParaRPr>
          </a:p>
        </p:txBody>
      </p:sp>
      <p:sp>
        <p:nvSpPr>
          <p:cNvPr id="3" name="Content Placeholder 2"/>
          <p:cNvSpPr>
            <a:spLocks noGrp="1"/>
          </p:cNvSpPr>
          <p:nvPr>
            <p:ph sz="quarter" idx="10"/>
          </p:nvPr>
        </p:nvSpPr>
        <p:spPr>
          <a:xfrm>
            <a:off x="468313" y="1347788"/>
            <a:ext cx="8207375" cy="3744242"/>
          </a:xfrm>
        </p:spPr>
        <p:txBody>
          <a:bodyPr>
            <a:normAutofit fontScale="55000" lnSpcReduction="20000"/>
          </a:bodyPr>
          <a:lstStyle/>
          <a:p>
            <a:r>
              <a:rPr lang="en-US" dirty="0" smtClean="0">
                <a:solidFill>
                  <a:schemeClr val="tx1"/>
                </a:solidFill>
              </a:rPr>
              <a:t>Preproduction = Market Analysis, Concept Development, Process Setup</a:t>
            </a:r>
          </a:p>
          <a:p>
            <a:r>
              <a:rPr lang="en-US" dirty="0" smtClean="0">
                <a:solidFill>
                  <a:schemeClr val="tx1"/>
                </a:solidFill>
              </a:rPr>
              <a:t>The </a:t>
            </a:r>
            <a:r>
              <a:rPr lang="en-US" dirty="0">
                <a:solidFill>
                  <a:schemeClr val="tx1"/>
                </a:solidFill>
              </a:rPr>
              <a:t>New Opportunity</a:t>
            </a:r>
          </a:p>
          <a:p>
            <a:r>
              <a:rPr lang="en-US" dirty="0">
                <a:solidFill>
                  <a:schemeClr val="tx1"/>
                </a:solidFill>
              </a:rPr>
              <a:t>	Range of PCs</a:t>
            </a:r>
          </a:p>
          <a:p>
            <a:r>
              <a:rPr lang="en-US" dirty="0">
                <a:solidFill>
                  <a:schemeClr val="tx1"/>
                </a:solidFill>
              </a:rPr>
              <a:t>	Market analysis, platform </a:t>
            </a:r>
            <a:r>
              <a:rPr lang="en-US" dirty="0" smtClean="0">
                <a:solidFill>
                  <a:schemeClr val="tx1"/>
                </a:solidFill>
              </a:rPr>
              <a:t>lifecycle, scale of opportunity</a:t>
            </a:r>
          </a:p>
          <a:p>
            <a:r>
              <a:rPr lang="en-US" dirty="0" smtClean="0">
                <a:solidFill>
                  <a:schemeClr val="tx1"/>
                </a:solidFill>
              </a:rPr>
              <a:t>Concept Development</a:t>
            </a:r>
          </a:p>
          <a:p>
            <a:r>
              <a:rPr lang="en-US" dirty="0" smtClean="0">
                <a:solidFill>
                  <a:schemeClr val="tx1"/>
                </a:solidFill>
              </a:rPr>
              <a:t>The Breadth of the Genre</a:t>
            </a:r>
          </a:p>
          <a:p>
            <a:r>
              <a:rPr lang="en-US" dirty="0">
                <a:solidFill>
                  <a:schemeClr val="tx1"/>
                </a:solidFill>
              </a:rPr>
              <a:t>	</a:t>
            </a:r>
            <a:r>
              <a:rPr lang="en-US" dirty="0" smtClean="0">
                <a:solidFill>
                  <a:schemeClr val="tx1"/>
                </a:solidFill>
              </a:rPr>
              <a:t>Basics from </a:t>
            </a:r>
            <a:r>
              <a:rPr lang="en-US" dirty="0">
                <a:solidFill>
                  <a:schemeClr val="tx1"/>
                </a:solidFill>
              </a:rPr>
              <a:t>C</a:t>
            </a:r>
            <a:r>
              <a:rPr lang="en-US" dirty="0" smtClean="0">
                <a:solidFill>
                  <a:schemeClr val="tx1"/>
                </a:solidFill>
              </a:rPr>
              <a:t>hris, 3 types, Be open minded, Be playful</a:t>
            </a:r>
          </a:p>
          <a:p>
            <a:r>
              <a:rPr lang="en-US" dirty="0">
                <a:solidFill>
                  <a:schemeClr val="tx1"/>
                </a:solidFill>
              </a:rPr>
              <a:t>	</a:t>
            </a:r>
            <a:r>
              <a:rPr lang="en-US" dirty="0" smtClean="0">
                <a:solidFill>
                  <a:schemeClr val="tx1"/>
                </a:solidFill>
              </a:rPr>
              <a:t>visual style: limbo, braid, </a:t>
            </a:r>
            <a:r>
              <a:rPr lang="en-US" dirty="0" err="1" smtClean="0">
                <a:solidFill>
                  <a:schemeClr val="tx1"/>
                </a:solidFill>
              </a:rPr>
              <a:t>osmos</a:t>
            </a:r>
            <a:r>
              <a:rPr lang="en-US" dirty="0" smtClean="0">
                <a:solidFill>
                  <a:schemeClr val="tx1"/>
                </a:solidFill>
              </a:rPr>
              <a:t>, etc.  Resurgence of innovation in gameplay, visuals, and the </a:t>
            </a:r>
            <a:r>
              <a:rPr lang="en-US" dirty="0" err="1" smtClean="0">
                <a:solidFill>
                  <a:schemeClr val="tx1"/>
                </a:solidFill>
              </a:rPr>
              <a:t>definitaoin</a:t>
            </a:r>
            <a:r>
              <a:rPr lang="en-US" dirty="0" smtClean="0">
                <a:solidFill>
                  <a:schemeClr val="tx1"/>
                </a:solidFill>
              </a:rPr>
              <a:t> of game itself</a:t>
            </a:r>
          </a:p>
          <a:p>
            <a:r>
              <a:rPr lang="en-US" dirty="0">
                <a:solidFill>
                  <a:schemeClr val="tx1"/>
                </a:solidFill>
              </a:rPr>
              <a:t>	</a:t>
            </a:r>
            <a:r>
              <a:rPr lang="en-US" dirty="0" smtClean="0">
                <a:solidFill>
                  <a:schemeClr val="tx1"/>
                </a:solidFill>
              </a:rPr>
              <a:t>gameplay:  </a:t>
            </a:r>
            <a:r>
              <a:rPr lang="en-US" dirty="0" err="1" smtClean="0">
                <a:solidFill>
                  <a:schemeClr val="tx1"/>
                </a:solidFill>
              </a:rPr>
              <a:t>osmos</a:t>
            </a:r>
            <a:r>
              <a:rPr lang="en-US" dirty="0" smtClean="0">
                <a:solidFill>
                  <a:schemeClr val="tx1"/>
                </a:solidFill>
              </a:rPr>
              <a:t>, </a:t>
            </a:r>
            <a:r>
              <a:rPr lang="en-US" dirty="0" err="1" smtClean="0">
                <a:solidFill>
                  <a:schemeClr val="tx1"/>
                </a:solidFill>
              </a:rPr>
              <a:t>minecraft</a:t>
            </a:r>
            <a:r>
              <a:rPr lang="en-US" dirty="0" smtClean="0">
                <a:solidFill>
                  <a:schemeClr val="tx1"/>
                </a:solidFill>
              </a:rPr>
              <a:t>, </a:t>
            </a:r>
            <a:r>
              <a:rPr lang="en-US" dirty="0" err="1" smtClean="0">
                <a:solidFill>
                  <a:schemeClr val="tx1"/>
                </a:solidFill>
              </a:rPr>
              <a:t>powdertoy</a:t>
            </a:r>
            <a:r>
              <a:rPr lang="en-US" dirty="0" smtClean="0">
                <a:solidFill>
                  <a:schemeClr val="tx1"/>
                </a:solidFill>
              </a:rPr>
              <a:t>, skywalk</a:t>
            </a:r>
          </a:p>
          <a:p>
            <a:r>
              <a:rPr lang="en-US" dirty="0" smtClean="0">
                <a:solidFill>
                  <a:schemeClr val="tx1"/>
                </a:solidFill>
              </a:rPr>
              <a:t>The Game Development Process</a:t>
            </a:r>
          </a:p>
          <a:p>
            <a:r>
              <a:rPr lang="en-US" dirty="0">
                <a:solidFill>
                  <a:schemeClr val="tx1"/>
                </a:solidFill>
              </a:rPr>
              <a:t>	</a:t>
            </a:r>
            <a:r>
              <a:rPr lang="en-US" dirty="0" err="1" smtClean="0">
                <a:solidFill>
                  <a:schemeClr val="tx1"/>
                </a:solidFill>
              </a:rPr>
              <a:t>prog</a:t>
            </a:r>
            <a:r>
              <a:rPr lang="en-US" dirty="0" smtClean="0">
                <a:solidFill>
                  <a:schemeClr val="tx1"/>
                </a:solidFill>
              </a:rPr>
              <a:t>, design, art, biz</a:t>
            </a:r>
          </a:p>
          <a:p>
            <a:r>
              <a:rPr lang="en-US" dirty="0" smtClean="0">
                <a:solidFill>
                  <a:schemeClr val="tx1"/>
                </a:solidFill>
              </a:rPr>
              <a:t>Sources of Inspiration/Creativity</a:t>
            </a:r>
          </a:p>
          <a:p>
            <a:r>
              <a:rPr lang="en-US" dirty="0">
                <a:solidFill>
                  <a:schemeClr val="tx1"/>
                </a:solidFill>
              </a:rPr>
              <a:t>	</a:t>
            </a:r>
            <a:r>
              <a:rPr lang="en-US" dirty="0" smtClean="0">
                <a:solidFill>
                  <a:schemeClr val="tx1"/>
                </a:solidFill>
              </a:rPr>
              <a:t>Demo scene, customer feedback, arcades</a:t>
            </a:r>
          </a:p>
          <a:p>
            <a:r>
              <a:rPr lang="en-US" dirty="0" smtClean="0">
                <a:solidFill>
                  <a:schemeClr val="tx1"/>
                </a:solidFill>
              </a:rPr>
              <a:t>Resources</a:t>
            </a:r>
          </a:p>
          <a:p>
            <a:r>
              <a:rPr lang="en-US" dirty="0">
                <a:solidFill>
                  <a:schemeClr val="tx1"/>
                </a:solidFill>
              </a:rPr>
              <a:t>	</a:t>
            </a:r>
            <a:r>
              <a:rPr lang="en-US" dirty="0" err="1" smtClean="0">
                <a:solidFill>
                  <a:schemeClr val="tx1"/>
                </a:solidFill>
              </a:rPr>
              <a:t>Gamasutra</a:t>
            </a:r>
            <a:r>
              <a:rPr lang="en-US" dirty="0" smtClean="0">
                <a:solidFill>
                  <a:schemeClr val="tx1"/>
                </a:solidFill>
              </a:rPr>
              <a:t>, Crawford, GDC, forums and blogs</a:t>
            </a:r>
          </a:p>
          <a:p>
            <a:endParaRPr lang="en-US" dirty="0">
              <a:solidFill>
                <a:schemeClr val="tx1"/>
              </a:solidFill>
            </a:endParaRPr>
          </a:p>
        </p:txBody>
      </p:sp>
    </p:spTree>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Game Design Role</a:t>
            </a:r>
            <a:endParaRPr lang="en-US" dirty="0">
              <a:solidFill>
                <a:schemeClr val="tx1"/>
              </a:solidFill>
            </a:endParaRPr>
          </a:p>
        </p:txBody>
      </p:sp>
      <p:sp>
        <p:nvSpPr>
          <p:cNvPr id="3" name="Content Placeholder 2"/>
          <p:cNvSpPr>
            <a:spLocks noGrp="1"/>
          </p:cNvSpPr>
          <p:nvPr>
            <p:ph sz="quarter" idx="10"/>
          </p:nvPr>
        </p:nvSpPr>
        <p:spPr/>
        <p:txBody>
          <a:bodyPr/>
          <a:lstStyle/>
          <a:p>
            <a:r>
              <a:rPr lang="en-US" dirty="0" smtClean="0">
                <a:solidFill>
                  <a:schemeClr val="tx1"/>
                </a:solidFill>
              </a:rPr>
              <a:t>Organize the results of that creativity in gameplay</a:t>
            </a:r>
          </a:p>
          <a:p>
            <a:r>
              <a:rPr lang="en-US" dirty="0" smtClean="0">
                <a:solidFill>
                  <a:schemeClr val="tx1"/>
                </a:solidFill>
              </a:rPr>
              <a:t>Implement key algorithms, at least on paper, but ideally in some kind of code or script</a:t>
            </a:r>
          </a:p>
          <a:p>
            <a:r>
              <a:rPr lang="en-US" dirty="0" smtClean="0">
                <a:solidFill>
                  <a:schemeClr val="tx1"/>
                </a:solidFill>
              </a:rPr>
              <a:t>Getting to operational is the first step</a:t>
            </a:r>
          </a:p>
          <a:p>
            <a:pPr lvl="1"/>
            <a:r>
              <a:rPr lang="en-US" dirty="0" smtClean="0">
                <a:solidFill>
                  <a:schemeClr val="tx1"/>
                </a:solidFill>
              </a:rPr>
              <a:t>Use dummy objects, placeholder assets</a:t>
            </a:r>
            <a:endParaRPr lang="en-US" dirty="0">
              <a:solidFill>
                <a:schemeClr val="tx1"/>
              </a:solidFill>
            </a:endParaRPr>
          </a:p>
        </p:txBody>
      </p:sp>
    </p:spTree>
    <p:extLst>
      <p:ext uri="{BB962C8B-B14F-4D97-AF65-F5344CB8AC3E}">
        <p14:creationId xmlns:p14="http://schemas.microsoft.com/office/powerpoint/2010/main" val="333980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Artist Role</a:t>
            </a:r>
            <a:endParaRPr lang="en-US" dirty="0">
              <a:solidFill>
                <a:schemeClr val="tx1"/>
              </a:solidFill>
            </a:endParaRPr>
          </a:p>
        </p:txBody>
      </p:sp>
      <p:sp>
        <p:nvSpPr>
          <p:cNvPr id="3" name="Content Placeholder 2"/>
          <p:cNvSpPr>
            <a:spLocks noGrp="1"/>
          </p:cNvSpPr>
          <p:nvPr>
            <p:ph sz="quarter" idx="10"/>
          </p:nvPr>
        </p:nvSpPr>
        <p:spPr>
          <a:xfrm>
            <a:off x="468313" y="1347788"/>
            <a:ext cx="8207375" cy="3795712"/>
          </a:xfrm>
        </p:spPr>
        <p:txBody>
          <a:bodyPr>
            <a:normAutofit lnSpcReduction="10000"/>
          </a:bodyPr>
          <a:lstStyle/>
          <a:p>
            <a:r>
              <a:rPr lang="en-US" dirty="0" smtClean="0">
                <a:solidFill>
                  <a:schemeClr val="tx1"/>
                </a:solidFill>
              </a:rPr>
              <a:t>Organize the results of that creativity in visual styles</a:t>
            </a:r>
          </a:p>
          <a:p>
            <a:pPr lvl="1"/>
            <a:r>
              <a:rPr lang="en-US" sz="3000" dirty="0">
                <a:solidFill>
                  <a:srgbClr val="000000"/>
                </a:solidFill>
                <a:latin typeface="Segoe UI Light"/>
              </a:rPr>
              <a:t>Prototype visual effects for the key elements</a:t>
            </a:r>
            <a:endParaRPr lang="en-US" dirty="0">
              <a:solidFill>
                <a:schemeClr val="tx1"/>
              </a:solidFill>
            </a:endParaRPr>
          </a:p>
          <a:p>
            <a:r>
              <a:rPr lang="en-US" dirty="0" smtClean="0">
                <a:solidFill>
                  <a:schemeClr val="tx1"/>
                </a:solidFill>
              </a:rPr>
              <a:t>Make sure you have the tools you need</a:t>
            </a:r>
          </a:p>
          <a:p>
            <a:r>
              <a:rPr lang="en-US" dirty="0" smtClean="0">
                <a:solidFill>
                  <a:schemeClr val="tx1"/>
                </a:solidFill>
              </a:rPr>
              <a:t>Experiment to find easy ways to create the visuals</a:t>
            </a:r>
          </a:p>
          <a:p>
            <a:r>
              <a:rPr lang="en-US" dirty="0" smtClean="0">
                <a:solidFill>
                  <a:schemeClr val="tx1"/>
                </a:solidFill>
              </a:rPr>
              <a:t>Write down the list of steps involved</a:t>
            </a:r>
          </a:p>
          <a:p>
            <a:pPr lvl="1"/>
            <a:r>
              <a:rPr lang="en-US" dirty="0" smtClean="0">
                <a:solidFill>
                  <a:schemeClr val="tx1"/>
                </a:solidFill>
              </a:rPr>
              <a:t>They may form the seed of your art pipeline</a:t>
            </a:r>
          </a:p>
          <a:p>
            <a:pPr lvl="1"/>
            <a:endParaRPr lang="en-US" dirty="0" smtClean="0">
              <a:solidFill>
                <a:schemeClr val="tx1"/>
              </a:solidFill>
            </a:endParaRPr>
          </a:p>
          <a:p>
            <a:pPr lvl="1"/>
            <a:r>
              <a:rPr lang="en-US" sz="3000" dirty="0" smtClean="0">
                <a:solidFill>
                  <a:srgbClr val="000000"/>
                </a:solidFill>
                <a:latin typeface="Segoe UI Light"/>
              </a:rPr>
              <a:t>Make sure visuals don’t get posted online without your approval</a:t>
            </a:r>
            <a:endParaRPr lang="en-US" dirty="0">
              <a:solidFill>
                <a:srgbClr val="000000"/>
              </a:solidFill>
            </a:endParaRPr>
          </a:p>
          <a:p>
            <a:pPr lvl="1"/>
            <a:endParaRPr lang="en-US" dirty="0" smtClean="0">
              <a:solidFill>
                <a:schemeClr val="tx1"/>
              </a:solidFill>
            </a:endParaRPr>
          </a:p>
        </p:txBody>
      </p:sp>
    </p:spTree>
    <p:extLst>
      <p:ext uri="{BB962C8B-B14F-4D97-AF65-F5344CB8AC3E}">
        <p14:creationId xmlns:p14="http://schemas.microsoft.com/office/powerpoint/2010/main" val="33682280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Software </a:t>
            </a:r>
            <a:r>
              <a:rPr lang="en-US" dirty="0" err="1" smtClean="0">
                <a:solidFill>
                  <a:schemeClr val="tx1"/>
                </a:solidFill>
              </a:rPr>
              <a:t>Dev</a:t>
            </a:r>
            <a:r>
              <a:rPr lang="en-US" dirty="0" smtClean="0">
                <a:solidFill>
                  <a:schemeClr val="tx1"/>
                </a:solidFill>
              </a:rPr>
              <a:t> Role</a:t>
            </a:r>
            <a:endParaRPr lang="en-US" dirty="0">
              <a:solidFill>
                <a:schemeClr val="tx1"/>
              </a:solidFill>
            </a:endParaRPr>
          </a:p>
        </p:txBody>
      </p:sp>
      <p:sp>
        <p:nvSpPr>
          <p:cNvPr id="3" name="Content Placeholder 2"/>
          <p:cNvSpPr>
            <a:spLocks noGrp="1"/>
          </p:cNvSpPr>
          <p:nvPr>
            <p:ph sz="quarter" idx="10"/>
          </p:nvPr>
        </p:nvSpPr>
        <p:spPr/>
        <p:txBody>
          <a:bodyPr/>
          <a:lstStyle/>
          <a:p>
            <a:r>
              <a:rPr lang="en-US" dirty="0" smtClean="0">
                <a:solidFill>
                  <a:schemeClr val="tx1"/>
                </a:solidFill>
              </a:rPr>
              <a:t>Set up the build machine(s)</a:t>
            </a:r>
          </a:p>
          <a:p>
            <a:r>
              <a:rPr lang="en-US" dirty="0" smtClean="0">
                <a:solidFill>
                  <a:schemeClr val="tx1"/>
                </a:solidFill>
              </a:rPr>
              <a:t>Converge on the language to be used</a:t>
            </a:r>
          </a:p>
          <a:p>
            <a:r>
              <a:rPr lang="en-US" dirty="0" smtClean="0">
                <a:solidFill>
                  <a:schemeClr val="tx1"/>
                </a:solidFill>
              </a:rPr>
              <a:t>Install the current </a:t>
            </a:r>
            <a:r>
              <a:rPr lang="en-US" dirty="0" err="1" smtClean="0">
                <a:solidFill>
                  <a:schemeClr val="tx1"/>
                </a:solidFill>
              </a:rPr>
              <a:t>dev</a:t>
            </a:r>
            <a:r>
              <a:rPr lang="en-US" dirty="0" smtClean="0">
                <a:solidFill>
                  <a:schemeClr val="tx1"/>
                </a:solidFill>
              </a:rPr>
              <a:t> bits</a:t>
            </a:r>
          </a:p>
          <a:p>
            <a:r>
              <a:rPr lang="en-US" dirty="0" smtClean="0">
                <a:solidFill>
                  <a:schemeClr val="tx1"/>
                </a:solidFill>
              </a:rPr>
              <a:t>Get a codebase up and running</a:t>
            </a:r>
          </a:p>
          <a:p>
            <a:r>
              <a:rPr lang="en-US" dirty="0">
                <a:solidFill>
                  <a:schemeClr val="tx1"/>
                </a:solidFill>
              </a:rPr>
              <a:t>	</a:t>
            </a:r>
            <a:r>
              <a:rPr lang="en-US" dirty="0" smtClean="0">
                <a:solidFill>
                  <a:schemeClr val="tx1"/>
                </a:solidFill>
              </a:rPr>
              <a:t>e.g. based on a sample app</a:t>
            </a:r>
          </a:p>
          <a:p>
            <a:r>
              <a:rPr lang="en-US" dirty="0">
                <a:solidFill>
                  <a:schemeClr val="tx1"/>
                </a:solidFill>
              </a:rPr>
              <a:t>	</a:t>
            </a:r>
            <a:r>
              <a:rPr lang="en-US" dirty="0" smtClean="0">
                <a:solidFill>
                  <a:schemeClr val="tx1"/>
                </a:solidFill>
              </a:rPr>
              <a:t>To unblock gameplay development</a:t>
            </a:r>
            <a:endParaRPr lang="en-US" dirty="0">
              <a:solidFill>
                <a:schemeClr val="tx1"/>
              </a:solidFill>
            </a:endParaRPr>
          </a:p>
        </p:txBody>
      </p:sp>
    </p:spTree>
    <p:extLst>
      <p:ext uri="{BB962C8B-B14F-4D97-AF65-F5344CB8AC3E}">
        <p14:creationId xmlns:p14="http://schemas.microsoft.com/office/powerpoint/2010/main" val="5279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Biz Role</a:t>
            </a:r>
            <a:endParaRPr lang="en-US" dirty="0">
              <a:solidFill>
                <a:schemeClr val="tx1"/>
              </a:solidFill>
            </a:endParaRPr>
          </a:p>
        </p:txBody>
      </p:sp>
      <p:sp>
        <p:nvSpPr>
          <p:cNvPr id="3" name="Content Placeholder 2"/>
          <p:cNvSpPr>
            <a:spLocks noGrp="1"/>
          </p:cNvSpPr>
          <p:nvPr>
            <p:ph sz="quarter" idx="10"/>
          </p:nvPr>
        </p:nvSpPr>
        <p:spPr>
          <a:xfrm>
            <a:off x="468313" y="1203598"/>
            <a:ext cx="8207375" cy="3744416"/>
          </a:xfrm>
        </p:spPr>
        <p:txBody>
          <a:bodyPr>
            <a:normAutofit/>
          </a:bodyPr>
          <a:lstStyle/>
          <a:p>
            <a:r>
              <a:rPr lang="en-US" dirty="0" smtClean="0">
                <a:solidFill>
                  <a:schemeClr val="tx1"/>
                </a:solidFill>
              </a:rPr>
              <a:t>Validate that the market exists</a:t>
            </a:r>
          </a:p>
          <a:p>
            <a:r>
              <a:rPr lang="en-US" dirty="0" smtClean="0">
                <a:solidFill>
                  <a:schemeClr val="tx1"/>
                </a:solidFill>
              </a:rPr>
              <a:t>Make sure the planned monetization strategy is aligned with the expected use scenario</a:t>
            </a:r>
          </a:p>
          <a:p>
            <a:r>
              <a:rPr lang="en-US" dirty="0" smtClean="0">
                <a:solidFill>
                  <a:schemeClr val="tx1"/>
                </a:solidFill>
              </a:rPr>
              <a:t>Sign up for the store</a:t>
            </a:r>
          </a:p>
          <a:p>
            <a:r>
              <a:rPr lang="en-US" dirty="0">
                <a:solidFill>
                  <a:schemeClr val="tx1"/>
                </a:solidFill>
              </a:rPr>
              <a:t>Sign up for </a:t>
            </a:r>
            <a:r>
              <a:rPr lang="en-US" dirty="0" err="1">
                <a:solidFill>
                  <a:schemeClr val="tx1"/>
                </a:solidFill>
              </a:rPr>
              <a:t>facebook</a:t>
            </a:r>
            <a:r>
              <a:rPr lang="en-US" dirty="0">
                <a:solidFill>
                  <a:schemeClr val="tx1"/>
                </a:solidFill>
              </a:rPr>
              <a:t> and twitter accounts</a:t>
            </a:r>
          </a:p>
          <a:p>
            <a:r>
              <a:rPr lang="en-US" dirty="0" smtClean="0">
                <a:solidFill>
                  <a:schemeClr val="tx1"/>
                </a:solidFill>
              </a:rPr>
              <a:t>Look into a domain name and hosting</a:t>
            </a:r>
          </a:p>
          <a:p>
            <a:r>
              <a:rPr lang="en-US" dirty="0" smtClean="0">
                <a:solidFill>
                  <a:schemeClr val="tx1"/>
                </a:solidFill>
              </a:rPr>
              <a:t>Look into becoming an LLC</a:t>
            </a:r>
          </a:p>
          <a:p>
            <a:endParaRPr lang="en-US" dirty="0" smtClean="0">
              <a:solidFill>
                <a:schemeClr val="tx1"/>
              </a:solidFill>
            </a:endParaRPr>
          </a:p>
        </p:txBody>
      </p:sp>
    </p:spTree>
    <p:extLst>
      <p:ext uri="{BB962C8B-B14F-4D97-AF65-F5344CB8AC3E}">
        <p14:creationId xmlns:p14="http://schemas.microsoft.com/office/powerpoint/2010/main" val="5279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Business Details</a:t>
            </a:r>
            <a:endParaRPr lang="en-US" dirty="0"/>
          </a:p>
        </p:txBody>
      </p:sp>
      <p:sp>
        <p:nvSpPr>
          <p:cNvPr id="3" name="Text Placeholder 2"/>
          <p:cNvSpPr>
            <a:spLocks noGrp="1"/>
          </p:cNvSpPr>
          <p:nvPr>
            <p:ph type="body" sz="quarter" idx="11"/>
          </p:nvPr>
        </p:nvSpPr>
        <p:spPr/>
        <p:txBody>
          <a:bodyPr/>
          <a:lstStyle/>
          <a:p>
            <a:r>
              <a:rPr lang="en-US" dirty="0" smtClean="0"/>
              <a:t>Chapter 4/4</a:t>
            </a:r>
            <a:endParaRPr lang="en-US" dirty="0"/>
          </a:p>
        </p:txBody>
      </p:sp>
    </p:spTree>
    <p:extLst>
      <p:ext uri="{BB962C8B-B14F-4D97-AF65-F5344CB8AC3E}">
        <p14:creationId xmlns:p14="http://schemas.microsoft.com/office/powerpoint/2010/main" val="284900133"/>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903711" y="2554720"/>
            <a:ext cx="3361632" cy="1960130"/>
            <a:chOff x="5785938" y="3714896"/>
            <a:chExt cx="4481009" cy="2688514"/>
          </a:xfrm>
        </p:grpSpPr>
        <p:sp>
          <p:nvSpPr>
            <p:cNvPr id="16" name="Freeform 15"/>
            <p:cNvSpPr/>
            <p:nvPr/>
          </p:nvSpPr>
          <p:spPr>
            <a:xfrm>
              <a:off x="7127451" y="4385653"/>
              <a:ext cx="3139496" cy="758720"/>
            </a:xfrm>
            <a:custGeom>
              <a:avLst/>
              <a:gdLst>
                <a:gd name="connsiteX0" fmla="*/ 0 w 2515339"/>
                <a:gd name="connsiteY0" fmla="*/ 0 h 758720"/>
                <a:gd name="connsiteX1" fmla="*/ 2515339 w 2515339"/>
                <a:gd name="connsiteY1" fmla="*/ 0 h 758720"/>
                <a:gd name="connsiteX2" fmla="*/ 2515339 w 2515339"/>
                <a:gd name="connsiteY2" fmla="*/ 758720 h 758720"/>
                <a:gd name="connsiteX3" fmla="*/ 0 w 2515339"/>
                <a:gd name="connsiteY3" fmla="*/ 758720 h 758720"/>
                <a:gd name="connsiteX4" fmla="*/ 0 w 2515339"/>
                <a:gd name="connsiteY4" fmla="*/ 0 h 75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758720">
                  <a:moveTo>
                    <a:pt x="0" y="0"/>
                  </a:moveTo>
                  <a:lnTo>
                    <a:pt x="2515339" y="0"/>
                  </a:lnTo>
                  <a:lnTo>
                    <a:pt x="2515339" y="758720"/>
                  </a:lnTo>
                  <a:lnTo>
                    <a:pt x="0" y="758720"/>
                  </a:lnTo>
                  <a:lnTo>
                    <a:pt x="0" y="0"/>
                  </a:lnTo>
                  <a:close/>
                </a:path>
              </a:pathLst>
            </a:custGeom>
            <a:solidFill>
              <a:schemeClr val="tx1">
                <a:alpha val="90000"/>
              </a:schemeClr>
            </a:solidFill>
            <a:ln>
              <a:solidFill>
                <a:schemeClr val="bg1">
                  <a:alpha val="90000"/>
                </a:schemeClr>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5" tIns="128016" rIns="128015" bIns="128016" numCol="1" spcCol="1270" anchor="ctr" anchorCtr="0">
              <a:noAutofit/>
            </a:bodyPr>
            <a:lstStyle/>
            <a:p>
              <a:pPr defTabSz="600155">
                <a:lnSpc>
                  <a:spcPct val="90000"/>
                </a:lnSpc>
                <a:spcBef>
                  <a:spcPct val="0"/>
                </a:spcBef>
                <a:spcAft>
                  <a:spcPct val="35000"/>
                </a:spcAft>
              </a:pPr>
              <a:r>
                <a:rPr lang="en-US" dirty="0">
                  <a:solidFill>
                    <a:schemeClr val="bg1"/>
                  </a:solidFill>
                  <a:latin typeface="Segoe UI" pitchFamily="34" charset="0"/>
                  <a:ea typeface="Segoe UI" pitchFamily="34" charset="0"/>
                  <a:cs typeface="Segoe UI" pitchFamily="34" charset="0"/>
                </a:rPr>
                <a:t>Existing relationship</a:t>
              </a:r>
            </a:p>
          </p:txBody>
        </p:sp>
        <p:sp>
          <p:nvSpPr>
            <p:cNvPr id="17" name="Freeform 16"/>
            <p:cNvSpPr/>
            <p:nvPr/>
          </p:nvSpPr>
          <p:spPr>
            <a:xfrm>
              <a:off x="7127451" y="5144374"/>
              <a:ext cx="3139496" cy="593698"/>
            </a:xfrm>
            <a:custGeom>
              <a:avLst/>
              <a:gdLst>
                <a:gd name="connsiteX0" fmla="*/ 0 w 2515339"/>
                <a:gd name="connsiteY0" fmla="*/ 0 h 593698"/>
                <a:gd name="connsiteX1" fmla="*/ 2515339 w 2515339"/>
                <a:gd name="connsiteY1" fmla="*/ 0 h 593698"/>
                <a:gd name="connsiteX2" fmla="*/ 2515339 w 2515339"/>
                <a:gd name="connsiteY2" fmla="*/ 593698 h 593698"/>
                <a:gd name="connsiteX3" fmla="*/ 0 w 2515339"/>
                <a:gd name="connsiteY3" fmla="*/ 593698 h 593698"/>
                <a:gd name="connsiteX4" fmla="*/ 0 w 2515339"/>
                <a:gd name="connsiteY4" fmla="*/ 0 h 59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593698">
                  <a:moveTo>
                    <a:pt x="0" y="0"/>
                  </a:moveTo>
                  <a:lnTo>
                    <a:pt x="2515339" y="0"/>
                  </a:lnTo>
                  <a:lnTo>
                    <a:pt x="2515339" y="593698"/>
                  </a:lnTo>
                  <a:lnTo>
                    <a:pt x="0" y="593698"/>
                  </a:lnTo>
                  <a:lnTo>
                    <a:pt x="0" y="0"/>
                  </a:lnTo>
                  <a:close/>
                </a:path>
              </a:pathLst>
            </a:custGeom>
            <a:solidFill>
              <a:schemeClr val="tx1">
                <a:alpha val="90000"/>
              </a:schemeClr>
            </a:solidFill>
            <a:ln>
              <a:solidFill>
                <a:schemeClr val="bg1">
                  <a:alpha val="90000"/>
                </a:schemeClr>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5" tIns="128016" rIns="128015" bIns="128016" numCol="1" spcCol="1270" anchor="ctr" anchorCtr="0">
              <a:noAutofit/>
            </a:bodyPr>
            <a:lstStyle/>
            <a:p>
              <a:pPr defTabSz="600155">
                <a:lnSpc>
                  <a:spcPct val="90000"/>
                </a:lnSpc>
                <a:spcBef>
                  <a:spcPct val="0"/>
                </a:spcBef>
                <a:spcAft>
                  <a:spcPct val="35000"/>
                </a:spcAft>
              </a:pPr>
              <a:r>
                <a:rPr lang="en-US" dirty="0">
                  <a:solidFill>
                    <a:schemeClr val="bg1"/>
                  </a:solidFill>
                  <a:latin typeface="Segoe UI" pitchFamily="34" charset="0"/>
                  <a:ea typeface="Segoe UI" pitchFamily="34" charset="0"/>
                  <a:cs typeface="Segoe UI" pitchFamily="34" charset="0"/>
                </a:rPr>
                <a:t>Subscriptions</a:t>
              </a:r>
            </a:p>
          </p:txBody>
        </p:sp>
        <p:sp>
          <p:nvSpPr>
            <p:cNvPr id="18" name="Freeform 17"/>
            <p:cNvSpPr/>
            <p:nvPr/>
          </p:nvSpPr>
          <p:spPr>
            <a:xfrm>
              <a:off x="7127451" y="5738073"/>
              <a:ext cx="3139496" cy="665337"/>
            </a:xfrm>
            <a:custGeom>
              <a:avLst/>
              <a:gdLst>
                <a:gd name="connsiteX0" fmla="*/ 0 w 2515339"/>
                <a:gd name="connsiteY0" fmla="*/ 0 h 665337"/>
                <a:gd name="connsiteX1" fmla="*/ 2515339 w 2515339"/>
                <a:gd name="connsiteY1" fmla="*/ 0 h 665337"/>
                <a:gd name="connsiteX2" fmla="*/ 2515339 w 2515339"/>
                <a:gd name="connsiteY2" fmla="*/ 665337 h 665337"/>
                <a:gd name="connsiteX3" fmla="*/ 0 w 2515339"/>
                <a:gd name="connsiteY3" fmla="*/ 665337 h 665337"/>
                <a:gd name="connsiteX4" fmla="*/ 0 w 2515339"/>
                <a:gd name="connsiteY4" fmla="*/ 0 h 665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665337">
                  <a:moveTo>
                    <a:pt x="0" y="0"/>
                  </a:moveTo>
                  <a:lnTo>
                    <a:pt x="2515339" y="0"/>
                  </a:lnTo>
                  <a:lnTo>
                    <a:pt x="2515339" y="665337"/>
                  </a:lnTo>
                  <a:lnTo>
                    <a:pt x="0" y="665337"/>
                  </a:lnTo>
                  <a:lnTo>
                    <a:pt x="0" y="0"/>
                  </a:lnTo>
                  <a:close/>
                </a:path>
              </a:pathLst>
            </a:custGeom>
            <a:solidFill>
              <a:schemeClr val="tx1">
                <a:alpha val="90000"/>
              </a:schemeClr>
            </a:solidFill>
            <a:ln>
              <a:solidFill>
                <a:schemeClr val="bg1">
                  <a:alpha val="90000"/>
                </a:schemeClr>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5" tIns="128016" rIns="128015" bIns="128016" numCol="1" spcCol="1270" anchor="ctr" anchorCtr="0">
              <a:noAutofit/>
            </a:bodyPr>
            <a:lstStyle/>
            <a:p>
              <a:pPr defTabSz="600155">
                <a:lnSpc>
                  <a:spcPct val="90000"/>
                </a:lnSpc>
                <a:spcBef>
                  <a:spcPct val="0"/>
                </a:spcBef>
                <a:spcAft>
                  <a:spcPct val="35000"/>
                </a:spcAft>
              </a:pPr>
              <a:r>
                <a:rPr lang="en-US" dirty="0">
                  <a:solidFill>
                    <a:schemeClr val="bg1"/>
                  </a:solidFill>
                  <a:latin typeface="Segoe UI" pitchFamily="34" charset="0"/>
                  <a:ea typeface="Segoe UI" pitchFamily="34" charset="0"/>
                  <a:cs typeface="Segoe UI" pitchFamily="34" charset="0"/>
                </a:rPr>
                <a:t>Consumable purchases</a:t>
              </a:r>
            </a:p>
          </p:txBody>
        </p:sp>
        <p:sp>
          <p:nvSpPr>
            <p:cNvPr id="19" name="Freeform 18"/>
            <p:cNvSpPr/>
            <p:nvPr/>
          </p:nvSpPr>
          <p:spPr>
            <a:xfrm>
              <a:off x="5785938" y="3714896"/>
              <a:ext cx="1676893" cy="1676893"/>
            </a:xfrm>
            <a:custGeom>
              <a:avLst/>
              <a:gdLst>
                <a:gd name="connsiteX0" fmla="*/ 0 w 1676893"/>
                <a:gd name="connsiteY0" fmla="*/ 838447 h 1676893"/>
                <a:gd name="connsiteX1" fmla="*/ 838447 w 1676893"/>
                <a:gd name="connsiteY1" fmla="*/ 0 h 1676893"/>
                <a:gd name="connsiteX2" fmla="*/ 1676894 w 1676893"/>
                <a:gd name="connsiteY2" fmla="*/ 838447 h 1676893"/>
                <a:gd name="connsiteX3" fmla="*/ 838447 w 1676893"/>
                <a:gd name="connsiteY3" fmla="*/ 1676894 h 1676893"/>
                <a:gd name="connsiteX4" fmla="*/ 0 w 1676893"/>
                <a:gd name="connsiteY4" fmla="*/ 838447 h 1676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893" h="1676893">
                  <a:moveTo>
                    <a:pt x="0" y="838447"/>
                  </a:moveTo>
                  <a:cubicBezTo>
                    <a:pt x="0" y="375386"/>
                    <a:pt x="375386" y="0"/>
                    <a:pt x="838447" y="0"/>
                  </a:cubicBezTo>
                  <a:cubicBezTo>
                    <a:pt x="1301508" y="0"/>
                    <a:pt x="1676894" y="375386"/>
                    <a:pt x="1676894" y="838447"/>
                  </a:cubicBezTo>
                  <a:cubicBezTo>
                    <a:pt x="1676894" y="1301508"/>
                    <a:pt x="1301508" y="1676894"/>
                    <a:pt x="838447" y="1676894"/>
                  </a:cubicBezTo>
                  <a:cubicBezTo>
                    <a:pt x="375386" y="1676894"/>
                    <a:pt x="0" y="1301508"/>
                    <a:pt x="0" y="838447"/>
                  </a:cubicBezTo>
                  <a:close/>
                </a:path>
              </a:pathLst>
            </a:custGeom>
          </p:spPr>
          <p:style>
            <a:lnRef idx="0">
              <a:schemeClr val="accent1"/>
            </a:lnRef>
            <a:fillRef idx="3">
              <a:schemeClr val="accent1"/>
            </a:fillRef>
            <a:effectRef idx="3">
              <a:schemeClr val="accent1"/>
            </a:effectRef>
            <a:fontRef idx="minor">
              <a:schemeClr val="lt1"/>
            </a:fontRef>
          </p:style>
          <p:txBody>
            <a:bodyPr spcFirstLastPara="0" vert="horz" wrap="square" lIns="245575" tIns="245575" rIns="245575" bIns="245575" numCol="1" spcCol="1270" anchor="ctr" anchorCtr="0">
              <a:noAutofit/>
            </a:bodyPr>
            <a:lstStyle/>
            <a:p>
              <a:pPr algn="ctr" defTabSz="666839">
                <a:lnSpc>
                  <a:spcPct val="90000"/>
                </a:lnSpc>
                <a:spcBef>
                  <a:spcPct val="0"/>
                </a:spcBef>
                <a:spcAft>
                  <a:spcPct val="35000"/>
                </a:spcAft>
              </a:pPr>
              <a:r>
                <a:rPr lang="en-US" b="1" kern="1200" dirty="0" smtClean="0">
                  <a:solidFill>
                    <a:schemeClr val="bg1"/>
                  </a:solidFill>
                  <a:latin typeface="Segoe UI" pitchFamily="34" charset="0"/>
                  <a:ea typeface="Segoe UI" pitchFamily="34" charset="0"/>
                  <a:cs typeface="Segoe UI" pitchFamily="34" charset="0"/>
                </a:rPr>
                <a:t>Use your existing </a:t>
              </a:r>
              <a:r>
                <a:rPr lang="en-US" b="1" dirty="0">
                  <a:solidFill>
                    <a:schemeClr val="bg1"/>
                  </a:solidFill>
                  <a:latin typeface="Segoe UI" pitchFamily="34" charset="0"/>
                  <a:ea typeface="Segoe UI" pitchFamily="34" charset="0"/>
                  <a:cs typeface="Segoe UI" pitchFamily="34" charset="0"/>
                </a:rPr>
                <a:t>c</a:t>
              </a:r>
              <a:r>
                <a:rPr lang="en-US" b="1" kern="1200" dirty="0" smtClean="0">
                  <a:solidFill>
                    <a:schemeClr val="bg1"/>
                  </a:solidFill>
                  <a:latin typeface="Segoe UI" pitchFamily="34" charset="0"/>
                  <a:ea typeface="Segoe UI" pitchFamily="34" charset="0"/>
                  <a:cs typeface="Segoe UI" pitchFamily="34" charset="0"/>
                </a:rPr>
                <a:t>ommerce</a:t>
              </a:r>
              <a:endParaRPr lang="en-US" b="1" kern="1200" dirty="0">
                <a:solidFill>
                  <a:schemeClr val="bg1"/>
                </a:solidFill>
                <a:latin typeface="Segoe UI" pitchFamily="34" charset="0"/>
                <a:ea typeface="Segoe UI" pitchFamily="34" charset="0"/>
                <a:cs typeface="Segoe UI" pitchFamily="34" charset="0"/>
              </a:endParaRPr>
            </a:p>
          </p:txBody>
        </p:sp>
      </p:grpSp>
      <p:grpSp>
        <p:nvGrpSpPr>
          <p:cNvPr id="3" name="Group 2"/>
          <p:cNvGrpSpPr/>
          <p:nvPr/>
        </p:nvGrpSpPr>
        <p:grpSpPr>
          <a:xfrm>
            <a:off x="816580" y="748637"/>
            <a:ext cx="3362812" cy="1572158"/>
            <a:chOff x="5784365" y="953789"/>
            <a:chExt cx="4482582" cy="2156372"/>
          </a:xfrm>
        </p:grpSpPr>
        <p:sp>
          <p:nvSpPr>
            <p:cNvPr id="30" name="Freeform 29"/>
            <p:cNvSpPr/>
            <p:nvPr/>
          </p:nvSpPr>
          <p:spPr>
            <a:xfrm>
              <a:off x="7127451" y="1645686"/>
              <a:ext cx="3139496" cy="774491"/>
            </a:xfrm>
            <a:custGeom>
              <a:avLst/>
              <a:gdLst>
                <a:gd name="connsiteX0" fmla="*/ 0 w 2515339"/>
                <a:gd name="connsiteY0" fmla="*/ 0 h 774491"/>
                <a:gd name="connsiteX1" fmla="*/ 2515339 w 2515339"/>
                <a:gd name="connsiteY1" fmla="*/ 0 h 774491"/>
                <a:gd name="connsiteX2" fmla="*/ 2515339 w 2515339"/>
                <a:gd name="connsiteY2" fmla="*/ 774491 h 774491"/>
                <a:gd name="connsiteX3" fmla="*/ 0 w 2515339"/>
                <a:gd name="connsiteY3" fmla="*/ 774491 h 774491"/>
                <a:gd name="connsiteX4" fmla="*/ 0 w 2515339"/>
                <a:gd name="connsiteY4" fmla="*/ 0 h 774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774491">
                  <a:moveTo>
                    <a:pt x="0" y="0"/>
                  </a:moveTo>
                  <a:lnTo>
                    <a:pt x="2515339" y="0"/>
                  </a:lnTo>
                  <a:lnTo>
                    <a:pt x="2515339" y="774491"/>
                  </a:lnTo>
                  <a:lnTo>
                    <a:pt x="0" y="774491"/>
                  </a:lnTo>
                  <a:lnTo>
                    <a:pt x="0" y="0"/>
                  </a:lnTo>
                  <a:close/>
                </a:path>
              </a:pathLst>
            </a:custGeom>
            <a:solidFill>
              <a:schemeClr val="tx1">
                <a:alpha val="90000"/>
              </a:schemeClr>
            </a:solidFill>
            <a:ln>
              <a:solidFill>
                <a:schemeClr val="bg1"/>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4" tIns="128016" rIns="128016" bIns="128016" numCol="1" spcCol="1270" anchor="ctr" anchorCtr="0">
              <a:noAutofit/>
            </a:bodyPr>
            <a:lstStyle/>
            <a:p>
              <a:pPr defTabSz="600155">
                <a:lnSpc>
                  <a:spcPct val="90000"/>
                </a:lnSpc>
                <a:spcBef>
                  <a:spcPct val="0"/>
                </a:spcBef>
                <a:spcAft>
                  <a:spcPct val="35000"/>
                </a:spcAft>
              </a:pPr>
              <a:r>
                <a:rPr lang="en-US" dirty="0" smtClean="0">
                  <a:solidFill>
                    <a:schemeClr val="bg1"/>
                  </a:solidFill>
                  <a:latin typeface="Segoe UI" pitchFamily="34" charset="0"/>
                  <a:ea typeface="Segoe UI" pitchFamily="34" charset="0"/>
                  <a:cs typeface="Segoe UI" pitchFamily="34" charset="0"/>
                </a:rPr>
                <a:t>Time-limited </a:t>
              </a:r>
              <a:r>
                <a:rPr lang="en-US" dirty="0">
                  <a:solidFill>
                    <a:schemeClr val="bg1"/>
                  </a:solidFill>
                  <a:latin typeface="Segoe UI" pitchFamily="34" charset="0"/>
                  <a:ea typeface="Segoe UI" pitchFamily="34" charset="0"/>
                  <a:cs typeface="Segoe UI" pitchFamily="34" charset="0"/>
                </a:rPr>
                <a:t>trials</a:t>
              </a:r>
            </a:p>
          </p:txBody>
        </p:sp>
        <p:sp>
          <p:nvSpPr>
            <p:cNvPr id="31" name="Freeform 30"/>
            <p:cNvSpPr/>
            <p:nvPr/>
          </p:nvSpPr>
          <p:spPr>
            <a:xfrm>
              <a:off x="7127451" y="2399038"/>
              <a:ext cx="3139496" cy="711123"/>
            </a:xfrm>
            <a:custGeom>
              <a:avLst/>
              <a:gdLst>
                <a:gd name="connsiteX0" fmla="*/ 0 w 2515339"/>
                <a:gd name="connsiteY0" fmla="*/ 0 h 711123"/>
                <a:gd name="connsiteX1" fmla="*/ 2515339 w 2515339"/>
                <a:gd name="connsiteY1" fmla="*/ 0 h 711123"/>
                <a:gd name="connsiteX2" fmla="*/ 2515339 w 2515339"/>
                <a:gd name="connsiteY2" fmla="*/ 711123 h 711123"/>
                <a:gd name="connsiteX3" fmla="*/ 0 w 2515339"/>
                <a:gd name="connsiteY3" fmla="*/ 711123 h 711123"/>
                <a:gd name="connsiteX4" fmla="*/ 0 w 2515339"/>
                <a:gd name="connsiteY4" fmla="*/ 0 h 711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711123">
                  <a:moveTo>
                    <a:pt x="0" y="0"/>
                  </a:moveTo>
                  <a:lnTo>
                    <a:pt x="2515339" y="0"/>
                  </a:lnTo>
                  <a:lnTo>
                    <a:pt x="2515339" y="711123"/>
                  </a:lnTo>
                  <a:lnTo>
                    <a:pt x="0" y="711123"/>
                  </a:lnTo>
                  <a:lnTo>
                    <a:pt x="0" y="0"/>
                  </a:lnTo>
                  <a:close/>
                </a:path>
              </a:pathLst>
            </a:custGeom>
            <a:solidFill>
              <a:schemeClr val="tx1">
                <a:alpha val="90000"/>
              </a:schemeClr>
            </a:solidFill>
            <a:ln>
              <a:solidFill>
                <a:schemeClr val="bg1"/>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4" tIns="128016" rIns="128016" bIns="128016" numCol="1" spcCol="1270" anchor="ctr" anchorCtr="0">
              <a:noAutofit/>
            </a:bodyPr>
            <a:lstStyle/>
            <a:p>
              <a:pPr defTabSz="600155">
                <a:lnSpc>
                  <a:spcPct val="90000"/>
                </a:lnSpc>
                <a:spcBef>
                  <a:spcPct val="0"/>
                </a:spcBef>
                <a:spcAft>
                  <a:spcPct val="35000"/>
                </a:spcAft>
              </a:pPr>
              <a:r>
                <a:rPr lang="en-US" dirty="0">
                  <a:solidFill>
                    <a:schemeClr val="bg1"/>
                  </a:solidFill>
                  <a:latin typeface="Segoe UI" pitchFamily="34" charset="0"/>
                  <a:ea typeface="Segoe UI" pitchFamily="34" charset="0"/>
                  <a:cs typeface="Segoe UI" pitchFamily="34" charset="0"/>
                </a:rPr>
                <a:t>Feature-differentiated trials</a:t>
              </a:r>
            </a:p>
          </p:txBody>
        </p:sp>
        <p:sp>
          <p:nvSpPr>
            <p:cNvPr id="32" name="Freeform 31"/>
            <p:cNvSpPr/>
            <p:nvPr/>
          </p:nvSpPr>
          <p:spPr>
            <a:xfrm>
              <a:off x="5784365" y="953789"/>
              <a:ext cx="1676893" cy="1676893"/>
            </a:xfrm>
            <a:custGeom>
              <a:avLst/>
              <a:gdLst>
                <a:gd name="connsiteX0" fmla="*/ 0 w 1676893"/>
                <a:gd name="connsiteY0" fmla="*/ 838447 h 1676893"/>
                <a:gd name="connsiteX1" fmla="*/ 838447 w 1676893"/>
                <a:gd name="connsiteY1" fmla="*/ 0 h 1676893"/>
                <a:gd name="connsiteX2" fmla="*/ 1676894 w 1676893"/>
                <a:gd name="connsiteY2" fmla="*/ 838447 h 1676893"/>
                <a:gd name="connsiteX3" fmla="*/ 838447 w 1676893"/>
                <a:gd name="connsiteY3" fmla="*/ 1676894 h 1676893"/>
                <a:gd name="connsiteX4" fmla="*/ 0 w 1676893"/>
                <a:gd name="connsiteY4" fmla="*/ 838447 h 1676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893" h="1676893">
                  <a:moveTo>
                    <a:pt x="0" y="838447"/>
                  </a:moveTo>
                  <a:cubicBezTo>
                    <a:pt x="0" y="375386"/>
                    <a:pt x="375386" y="0"/>
                    <a:pt x="838447" y="0"/>
                  </a:cubicBezTo>
                  <a:cubicBezTo>
                    <a:pt x="1301508" y="0"/>
                    <a:pt x="1676894" y="375386"/>
                    <a:pt x="1676894" y="838447"/>
                  </a:cubicBezTo>
                  <a:cubicBezTo>
                    <a:pt x="1676894" y="1301508"/>
                    <a:pt x="1301508" y="1676894"/>
                    <a:pt x="838447" y="1676894"/>
                  </a:cubicBezTo>
                  <a:cubicBezTo>
                    <a:pt x="375386" y="1676894"/>
                    <a:pt x="0" y="1301508"/>
                    <a:pt x="0" y="838447"/>
                  </a:cubicBezTo>
                  <a:close/>
                </a:path>
              </a:pathLst>
            </a:custGeom>
          </p:spPr>
          <p:style>
            <a:lnRef idx="0">
              <a:schemeClr val="accent1"/>
            </a:lnRef>
            <a:fillRef idx="3">
              <a:schemeClr val="accent1"/>
            </a:fillRef>
            <a:effectRef idx="3">
              <a:schemeClr val="accent1"/>
            </a:effectRef>
            <a:fontRef idx="minor">
              <a:schemeClr val="lt1"/>
            </a:fontRef>
          </p:style>
          <p:txBody>
            <a:bodyPr spcFirstLastPara="0" vert="horz" wrap="square" lIns="245575" tIns="245575" rIns="245575" bIns="245575" numCol="1" spcCol="1270" anchor="ctr" anchorCtr="0">
              <a:noAutofit/>
            </a:bodyPr>
            <a:lstStyle/>
            <a:p>
              <a:pPr algn="ctr" defTabSz="666839">
                <a:lnSpc>
                  <a:spcPct val="90000"/>
                </a:lnSpc>
                <a:spcBef>
                  <a:spcPct val="0"/>
                </a:spcBef>
                <a:spcAft>
                  <a:spcPct val="35000"/>
                </a:spcAft>
              </a:pPr>
              <a:r>
                <a:rPr lang="en-US" sz="1500" b="1" dirty="0">
                  <a:solidFill>
                    <a:schemeClr val="bg1"/>
                  </a:solidFill>
                  <a:latin typeface="Segoe UI" pitchFamily="34" charset="0"/>
                  <a:ea typeface="Segoe UI" pitchFamily="34" charset="0"/>
                  <a:cs typeface="Segoe UI" pitchFamily="34" charset="0"/>
                </a:rPr>
                <a:t>One-time purchase</a:t>
              </a:r>
            </a:p>
          </p:txBody>
        </p:sp>
      </p:grpSp>
      <p:grpSp>
        <p:nvGrpSpPr>
          <p:cNvPr id="29" name="Group 28"/>
          <p:cNvGrpSpPr/>
          <p:nvPr/>
        </p:nvGrpSpPr>
        <p:grpSpPr>
          <a:xfrm>
            <a:off x="4903710" y="747920"/>
            <a:ext cx="3360484" cy="1572158"/>
            <a:chOff x="5765864" y="953789"/>
            <a:chExt cx="4479478" cy="2156372"/>
          </a:xfrm>
        </p:grpSpPr>
        <p:sp>
          <p:nvSpPr>
            <p:cNvPr id="23" name="Freeform 22"/>
            <p:cNvSpPr/>
            <p:nvPr/>
          </p:nvSpPr>
          <p:spPr>
            <a:xfrm>
              <a:off x="7108950" y="1645686"/>
              <a:ext cx="3136392" cy="774491"/>
            </a:xfrm>
            <a:custGeom>
              <a:avLst/>
              <a:gdLst>
                <a:gd name="connsiteX0" fmla="*/ 0 w 2515339"/>
                <a:gd name="connsiteY0" fmla="*/ 0 h 774491"/>
                <a:gd name="connsiteX1" fmla="*/ 2515339 w 2515339"/>
                <a:gd name="connsiteY1" fmla="*/ 0 h 774491"/>
                <a:gd name="connsiteX2" fmla="*/ 2515339 w 2515339"/>
                <a:gd name="connsiteY2" fmla="*/ 774491 h 774491"/>
                <a:gd name="connsiteX3" fmla="*/ 0 w 2515339"/>
                <a:gd name="connsiteY3" fmla="*/ 774491 h 774491"/>
                <a:gd name="connsiteX4" fmla="*/ 0 w 2515339"/>
                <a:gd name="connsiteY4" fmla="*/ 0 h 774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774491">
                  <a:moveTo>
                    <a:pt x="0" y="0"/>
                  </a:moveTo>
                  <a:lnTo>
                    <a:pt x="2515339" y="0"/>
                  </a:lnTo>
                  <a:lnTo>
                    <a:pt x="2515339" y="774491"/>
                  </a:lnTo>
                  <a:lnTo>
                    <a:pt x="0" y="774491"/>
                  </a:lnTo>
                  <a:lnTo>
                    <a:pt x="0" y="0"/>
                  </a:lnTo>
                  <a:close/>
                </a:path>
              </a:pathLst>
            </a:custGeom>
            <a:solidFill>
              <a:schemeClr val="tx1">
                <a:alpha val="90000"/>
              </a:schemeClr>
            </a:solidFill>
            <a:ln>
              <a:solidFill>
                <a:schemeClr val="bg1">
                  <a:alpha val="90000"/>
                </a:schemeClr>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4" tIns="128016" rIns="128016" bIns="128016" numCol="1" spcCol="1270" anchor="ctr" anchorCtr="0">
              <a:noAutofit/>
            </a:bodyPr>
            <a:lstStyle/>
            <a:p>
              <a:pPr defTabSz="600155">
                <a:lnSpc>
                  <a:spcPct val="90000"/>
                </a:lnSpc>
                <a:spcBef>
                  <a:spcPct val="0"/>
                </a:spcBef>
                <a:spcAft>
                  <a:spcPct val="35000"/>
                </a:spcAft>
              </a:pPr>
              <a:r>
                <a:rPr lang="en-US" dirty="0">
                  <a:solidFill>
                    <a:schemeClr val="bg1"/>
                  </a:solidFill>
                  <a:latin typeface="Segoe UI" pitchFamily="34" charset="0"/>
                  <a:ea typeface="Segoe UI" pitchFamily="34" charset="0"/>
                  <a:cs typeface="Segoe UI" pitchFamily="34" charset="0"/>
                </a:rPr>
                <a:t>Persistent purchases </a:t>
              </a:r>
            </a:p>
          </p:txBody>
        </p:sp>
        <p:sp>
          <p:nvSpPr>
            <p:cNvPr id="24" name="Freeform 23"/>
            <p:cNvSpPr/>
            <p:nvPr/>
          </p:nvSpPr>
          <p:spPr>
            <a:xfrm>
              <a:off x="7108950" y="2399038"/>
              <a:ext cx="3136392" cy="711123"/>
            </a:xfrm>
            <a:custGeom>
              <a:avLst/>
              <a:gdLst>
                <a:gd name="connsiteX0" fmla="*/ 0 w 2515339"/>
                <a:gd name="connsiteY0" fmla="*/ 0 h 711123"/>
                <a:gd name="connsiteX1" fmla="*/ 2515339 w 2515339"/>
                <a:gd name="connsiteY1" fmla="*/ 0 h 711123"/>
                <a:gd name="connsiteX2" fmla="*/ 2515339 w 2515339"/>
                <a:gd name="connsiteY2" fmla="*/ 711123 h 711123"/>
                <a:gd name="connsiteX3" fmla="*/ 0 w 2515339"/>
                <a:gd name="connsiteY3" fmla="*/ 711123 h 711123"/>
                <a:gd name="connsiteX4" fmla="*/ 0 w 2515339"/>
                <a:gd name="connsiteY4" fmla="*/ 0 h 711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711123">
                  <a:moveTo>
                    <a:pt x="0" y="0"/>
                  </a:moveTo>
                  <a:lnTo>
                    <a:pt x="2515339" y="0"/>
                  </a:lnTo>
                  <a:lnTo>
                    <a:pt x="2515339" y="711123"/>
                  </a:lnTo>
                  <a:lnTo>
                    <a:pt x="0" y="711123"/>
                  </a:lnTo>
                  <a:lnTo>
                    <a:pt x="0" y="0"/>
                  </a:lnTo>
                  <a:close/>
                </a:path>
              </a:pathLst>
            </a:custGeom>
            <a:solidFill>
              <a:schemeClr val="tx1">
                <a:alpha val="90000"/>
              </a:schemeClr>
            </a:solidFill>
            <a:ln>
              <a:solidFill>
                <a:schemeClr val="bg1">
                  <a:alpha val="90000"/>
                </a:schemeClr>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4" tIns="128016" rIns="128016" bIns="128016" numCol="1" spcCol="1270" anchor="ctr" anchorCtr="0">
              <a:noAutofit/>
            </a:bodyPr>
            <a:lstStyle/>
            <a:p>
              <a:pPr defTabSz="600155">
                <a:lnSpc>
                  <a:spcPct val="90000"/>
                </a:lnSpc>
                <a:spcBef>
                  <a:spcPct val="0"/>
                </a:spcBef>
                <a:spcAft>
                  <a:spcPct val="35000"/>
                </a:spcAft>
              </a:pPr>
              <a:r>
                <a:rPr lang="en-US" dirty="0">
                  <a:solidFill>
                    <a:schemeClr val="bg1"/>
                  </a:solidFill>
                  <a:latin typeface="Segoe UI" pitchFamily="34" charset="0"/>
                  <a:ea typeface="Segoe UI" pitchFamily="34" charset="0"/>
                  <a:cs typeface="Segoe UI" pitchFamily="34" charset="0"/>
                </a:rPr>
                <a:t>Expiring purchases</a:t>
              </a:r>
            </a:p>
          </p:txBody>
        </p:sp>
        <p:sp>
          <p:nvSpPr>
            <p:cNvPr id="25" name="Freeform 24"/>
            <p:cNvSpPr/>
            <p:nvPr/>
          </p:nvSpPr>
          <p:spPr>
            <a:xfrm>
              <a:off x="5765864" y="953789"/>
              <a:ext cx="1676893" cy="1676893"/>
            </a:xfrm>
            <a:custGeom>
              <a:avLst/>
              <a:gdLst>
                <a:gd name="connsiteX0" fmla="*/ 0 w 1676893"/>
                <a:gd name="connsiteY0" fmla="*/ 838447 h 1676893"/>
                <a:gd name="connsiteX1" fmla="*/ 838447 w 1676893"/>
                <a:gd name="connsiteY1" fmla="*/ 0 h 1676893"/>
                <a:gd name="connsiteX2" fmla="*/ 1676894 w 1676893"/>
                <a:gd name="connsiteY2" fmla="*/ 838447 h 1676893"/>
                <a:gd name="connsiteX3" fmla="*/ 838447 w 1676893"/>
                <a:gd name="connsiteY3" fmla="*/ 1676894 h 1676893"/>
                <a:gd name="connsiteX4" fmla="*/ 0 w 1676893"/>
                <a:gd name="connsiteY4" fmla="*/ 838447 h 1676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893" h="1676893">
                  <a:moveTo>
                    <a:pt x="0" y="838447"/>
                  </a:moveTo>
                  <a:cubicBezTo>
                    <a:pt x="0" y="375386"/>
                    <a:pt x="375386" y="0"/>
                    <a:pt x="838447" y="0"/>
                  </a:cubicBezTo>
                  <a:cubicBezTo>
                    <a:pt x="1301508" y="0"/>
                    <a:pt x="1676894" y="375386"/>
                    <a:pt x="1676894" y="838447"/>
                  </a:cubicBezTo>
                  <a:cubicBezTo>
                    <a:pt x="1676894" y="1301508"/>
                    <a:pt x="1301508" y="1676894"/>
                    <a:pt x="838447" y="1676894"/>
                  </a:cubicBezTo>
                  <a:cubicBezTo>
                    <a:pt x="375386" y="1676894"/>
                    <a:pt x="0" y="1301508"/>
                    <a:pt x="0" y="838447"/>
                  </a:cubicBezTo>
                  <a:close/>
                </a:path>
              </a:pathLst>
            </a:custGeom>
          </p:spPr>
          <p:style>
            <a:lnRef idx="0">
              <a:schemeClr val="accent1"/>
            </a:lnRef>
            <a:fillRef idx="3">
              <a:schemeClr val="accent1"/>
            </a:fillRef>
            <a:effectRef idx="3">
              <a:schemeClr val="accent1"/>
            </a:effectRef>
            <a:fontRef idx="minor">
              <a:schemeClr val="lt1"/>
            </a:fontRef>
          </p:style>
          <p:txBody>
            <a:bodyPr spcFirstLastPara="0" vert="horz" wrap="square" lIns="245575" tIns="245575" rIns="245575" bIns="245575" numCol="1" spcCol="1270" anchor="ctr" anchorCtr="0">
              <a:noAutofit/>
            </a:bodyPr>
            <a:lstStyle/>
            <a:p>
              <a:pPr algn="ctr" defTabSz="666839">
                <a:lnSpc>
                  <a:spcPct val="90000"/>
                </a:lnSpc>
                <a:spcBef>
                  <a:spcPct val="0"/>
                </a:spcBef>
                <a:spcAft>
                  <a:spcPct val="35000"/>
                </a:spcAft>
              </a:pPr>
              <a:r>
                <a:rPr lang="en-US" sz="1500" b="1" dirty="0">
                  <a:solidFill>
                    <a:schemeClr val="bg1"/>
                  </a:solidFill>
                  <a:latin typeface="Segoe UI" pitchFamily="34" charset="0"/>
                  <a:ea typeface="Segoe UI" pitchFamily="34" charset="0"/>
                  <a:cs typeface="Segoe UI" pitchFamily="34" charset="0"/>
                </a:rPr>
                <a:t>In-App purchases  &amp; DLC</a:t>
              </a:r>
            </a:p>
          </p:txBody>
        </p:sp>
      </p:grpSp>
      <p:sp>
        <p:nvSpPr>
          <p:cNvPr id="2" name="Title 1"/>
          <p:cNvSpPr>
            <a:spLocks noGrp="1"/>
          </p:cNvSpPr>
          <p:nvPr>
            <p:ph type="title"/>
          </p:nvPr>
        </p:nvSpPr>
        <p:spPr>
          <a:xfrm>
            <a:off x="457200" y="205978"/>
            <a:ext cx="8686799" cy="567848"/>
          </a:xfrm>
        </p:spPr>
        <p:txBody>
          <a:bodyPr/>
          <a:lstStyle/>
          <a:p>
            <a:r>
              <a:rPr lang="en-US" dirty="0" smtClean="0"/>
              <a:t>Flexibility of Windows 8 Store Commerce</a:t>
            </a:r>
            <a:endParaRPr lang="en-US" dirty="0"/>
          </a:p>
        </p:txBody>
      </p:sp>
      <p:grpSp>
        <p:nvGrpSpPr>
          <p:cNvPr id="27" name="Group 26"/>
          <p:cNvGrpSpPr/>
          <p:nvPr/>
        </p:nvGrpSpPr>
        <p:grpSpPr>
          <a:xfrm>
            <a:off x="820088" y="2554905"/>
            <a:ext cx="3359304" cy="1558103"/>
            <a:chOff x="897418" y="3714896"/>
            <a:chExt cx="4477906" cy="2137094"/>
          </a:xfrm>
        </p:grpSpPr>
        <p:sp>
          <p:nvSpPr>
            <p:cNvPr id="9" name="Freeform 8"/>
            <p:cNvSpPr/>
            <p:nvPr/>
          </p:nvSpPr>
          <p:spPr>
            <a:xfrm>
              <a:off x="2238932" y="4385653"/>
              <a:ext cx="3136392" cy="1466337"/>
            </a:xfrm>
            <a:custGeom>
              <a:avLst/>
              <a:gdLst>
                <a:gd name="connsiteX0" fmla="*/ 0 w 2515339"/>
                <a:gd name="connsiteY0" fmla="*/ 0 h 1466337"/>
                <a:gd name="connsiteX1" fmla="*/ 2515339 w 2515339"/>
                <a:gd name="connsiteY1" fmla="*/ 0 h 1466337"/>
                <a:gd name="connsiteX2" fmla="*/ 2515339 w 2515339"/>
                <a:gd name="connsiteY2" fmla="*/ 1466337 h 1466337"/>
                <a:gd name="connsiteX3" fmla="*/ 0 w 2515339"/>
                <a:gd name="connsiteY3" fmla="*/ 1466337 h 1466337"/>
                <a:gd name="connsiteX4" fmla="*/ 0 w 2515339"/>
                <a:gd name="connsiteY4" fmla="*/ 0 h 1466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1466337">
                  <a:moveTo>
                    <a:pt x="0" y="0"/>
                  </a:moveTo>
                  <a:lnTo>
                    <a:pt x="2515339" y="0"/>
                  </a:lnTo>
                  <a:lnTo>
                    <a:pt x="2515339" y="1466337"/>
                  </a:lnTo>
                  <a:lnTo>
                    <a:pt x="0" y="1466337"/>
                  </a:lnTo>
                  <a:lnTo>
                    <a:pt x="0" y="0"/>
                  </a:lnTo>
                  <a:close/>
                </a:path>
              </a:pathLst>
            </a:custGeom>
            <a:solidFill>
              <a:schemeClr val="tx1">
                <a:alpha val="90000"/>
              </a:schemeClr>
            </a:solidFill>
            <a:ln>
              <a:solidFill>
                <a:schemeClr val="bg1">
                  <a:alpha val="90000"/>
                </a:schemeClr>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4" tIns="128016" rIns="128016" bIns="128016" numCol="1" spcCol="1270" anchor="ctr" anchorCtr="0">
              <a:noAutofit/>
            </a:bodyPr>
            <a:lstStyle/>
            <a:p>
              <a:pPr defTabSz="600155">
                <a:lnSpc>
                  <a:spcPct val="90000"/>
                </a:lnSpc>
                <a:spcBef>
                  <a:spcPct val="0"/>
                </a:spcBef>
                <a:spcAft>
                  <a:spcPct val="35000"/>
                </a:spcAft>
              </a:pPr>
              <a:r>
                <a:rPr lang="en-US" dirty="0">
                  <a:solidFill>
                    <a:schemeClr val="bg1"/>
                  </a:solidFill>
                  <a:latin typeface="Segoe UI" pitchFamily="34" charset="0"/>
                  <a:ea typeface="Segoe UI" pitchFamily="34" charset="0"/>
                  <a:cs typeface="Segoe UI" pitchFamily="34" charset="0"/>
                </a:rPr>
                <a:t>Choice of ad </a:t>
              </a:r>
              <a:r>
                <a:rPr lang="en-US" dirty="0" smtClean="0">
                  <a:solidFill>
                    <a:schemeClr val="bg1"/>
                  </a:solidFill>
                  <a:latin typeface="Segoe UI" pitchFamily="34" charset="0"/>
                  <a:ea typeface="Segoe UI" pitchFamily="34" charset="0"/>
                  <a:cs typeface="Segoe UI" pitchFamily="34" charset="0"/>
                </a:rPr>
                <a:t>services</a:t>
              </a:r>
              <a:endParaRPr lang="en-US" dirty="0">
                <a:solidFill>
                  <a:schemeClr val="bg1"/>
                </a:solidFill>
                <a:latin typeface="Segoe UI" pitchFamily="34" charset="0"/>
                <a:ea typeface="Segoe UI" pitchFamily="34" charset="0"/>
                <a:cs typeface="Segoe UI" pitchFamily="34" charset="0"/>
              </a:endParaRPr>
            </a:p>
          </p:txBody>
        </p:sp>
        <p:sp>
          <p:nvSpPr>
            <p:cNvPr id="10" name="Freeform 9"/>
            <p:cNvSpPr/>
            <p:nvPr/>
          </p:nvSpPr>
          <p:spPr>
            <a:xfrm>
              <a:off x="897418" y="3714896"/>
              <a:ext cx="1676893" cy="1676893"/>
            </a:xfrm>
            <a:custGeom>
              <a:avLst/>
              <a:gdLst>
                <a:gd name="connsiteX0" fmla="*/ 0 w 1676893"/>
                <a:gd name="connsiteY0" fmla="*/ 838447 h 1676893"/>
                <a:gd name="connsiteX1" fmla="*/ 838447 w 1676893"/>
                <a:gd name="connsiteY1" fmla="*/ 0 h 1676893"/>
                <a:gd name="connsiteX2" fmla="*/ 1676894 w 1676893"/>
                <a:gd name="connsiteY2" fmla="*/ 838447 h 1676893"/>
                <a:gd name="connsiteX3" fmla="*/ 838447 w 1676893"/>
                <a:gd name="connsiteY3" fmla="*/ 1676894 h 1676893"/>
                <a:gd name="connsiteX4" fmla="*/ 0 w 1676893"/>
                <a:gd name="connsiteY4" fmla="*/ 838447 h 1676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893" h="1676893">
                  <a:moveTo>
                    <a:pt x="0" y="838447"/>
                  </a:moveTo>
                  <a:cubicBezTo>
                    <a:pt x="0" y="375386"/>
                    <a:pt x="375386" y="0"/>
                    <a:pt x="838447" y="0"/>
                  </a:cubicBezTo>
                  <a:cubicBezTo>
                    <a:pt x="1301508" y="0"/>
                    <a:pt x="1676894" y="375386"/>
                    <a:pt x="1676894" y="838447"/>
                  </a:cubicBezTo>
                  <a:cubicBezTo>
                    <a:pt x="1676894" y="1301508"/>
                    <a:pt x="1301508" y="1676894"/>
                    <a:pt x="838447" y="1676894"/>
                  </a:cubicBezTo>
                  <a:cubicBezTo>
                    <a:pt x="375386" y="1676894"/>
                    <a:pt x="0" y="1301508"/>
                    <a:pt x="0" y="838447"/>
                  </a:cubicBezTo>
                  <a:close/>
                </a:path>
              </a:pathLst>
            </a:custGeom>
          </p:spPr>
          <p:style>
            <a:lnRef idx="0">
              <a:schemeClr val="accent1"/>
            </a:lnRef>
            <a:fillRef idx="3">
              <a:schemeClr val="accent1"/>
            </a:fillRef>
            <a:effectRef idx="3">
              <a:schemeClr val="accent1"/>
            </a:effectRef>
            <a:fontRef idx="minor">
              <a:schemeClr val="lt1"/>
            </a:fontRef>
          </p:style>
          <p:txBody>
            <a:bodyPr spcFirstLastPara="0" vert="horz" wrap="square" lIns="245575" tIns="245575" rIns="245575" bIns="245575" numCol="1" spcCol="1270" anchor="ctr" anchorCtr="0">
              <a:noAutofit/>
            </a:bodyPr>
            <a:lstStyle/>
            <a:p>
              <a:pPr algn="ctr" defTabSz="666839">
                <a:lnSpc>
                  <a:spcPct val="90000"/>
                </a:lnSpc>
                <a:spcBef>
                  <a:spcPct val="0"/>
                </a:spcBef>
                <a:spcAft>
                  <a:spcPct val="35000"/>
                </a:spcAft>
              </a:pPr>
              <a:r>
                <a:rPr lang="en-US" b="1" kern="1200" dirty="0" smtClean="0">
                  <a:solidFill>
                    <a:schemeClr val="bg1"/>
                  </a:solidFill>
                  <a:latin typeface="Segoe UI" pitchFamily="34" charset="0"/>
                  <a:ea typeface="Segoe UI" pitchFamily="34" charset="0"/>
                  <a:cs typeface="Segoe UI" pitchFamily="34" charset="0"/>
                </a:rPr>
                <a:t>Ad- supported</a:t>
              </a:r>
              <a:endParaRPr lang="en-US" b="1" kern="1200" dirty="0">
                <a:solidFill>
                  <a:schemeClr val="bg1"/>
                </a:solidFill>
                <a:latin typeface="Segoe UI" pitchFamily="34" charset="0"/>
                <a:ea typeface="Segoe UI" pitchFamily="34" charset="0"/>
                <a:cs typeface="Segoe UI" pitchFamily="34" charset="0"/>
              </a:endParaRPr>
            </a:p>
          </p:txBody>
        </p:sp>
      </p:grpSp>
      <p:sp>
        <p:nvSpPr>
          <p:cNvPr id="5" name="TextBox 4"/>
          <p:cNvSpPr txBox="1"/>
          <p:nvPr/>
        </p:nvSpPr>
        <p:spPr>
          <a:xfrm>
            <a:off x="1199271" y="4800601"/>
            <a:ext cx="6059478" cy="215444"/>
          </a:xfrm>
          <a:prstGeom prst="rect">
            <a:avLst/>
          </a:prstGeom>
          <a:noFill/>
        </p:spPr>
        <p:txBody>
          <a:bodyPr wrap="square" lIns="0" tIns="0" rIns="0" bIns="0" rtlCol="0">
            <a:spAutoFit/>
          </a:bodyPr>
          <a:lstStyle/>
          <a:p>
            <a:r>
              <a:rPr lang="en-US" dirty="0" smtClean="0">
                <a:solidFill>
                  <a:schemeClr val="tx2">
                    <a:alpha val="99000"/>
                  </a:schemeClr>
                </a:solidFill>
              </a:rPr>
              <a:t>Purchases roam across devices and CPU architectures</a:t>
            </a:r>
          </a:p>
        </p:txBody>
      </p:sp>
    </p:spTree>
    <p:extLst>
      <p:ext uri="{BB962C8B-B14F-4D97-AF65-F5344CB8AC3E}">
        <p14:creationId xmlns:p14="http://schemas.microsoft.com/office/powerpoint/2010/main" val="17626550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rctx="PPT">
                                        <p:cTn id="23" dur="indefinite"/>
                                        <p:tgtEl>
                                          <p:spTgt spid="27"/>
                                        </p:tgtEl>
                                        <p:attrNameLst>
                                          <p:attrName>style.opacity</p:attrName>
                                        </p:attrNameLst>
                                      </p:cBhvr>
                                      <p:to>
                                        <p:strVal val="0.5"/>
                                      </p:to>
                                    </p:set>
                                    <p:animEffect filter="image" prLst="opacity: 0.5">
                                      <p:cBhvr rctx="IE">
                                        <p:cTn id="24" dur="indefinite"/>
                                        <p:tgtEl>
                                          <p:spTgt spid="27"/>
                                        </p:tgtEl>
                                      </p:cBhvr>
                                    </p:animEffect>
                                  </p:childTnLst>
                                </p:cTn>
                              </p:par>
                              <p:par>
                                <p:cTn id="25" presetID="9" presetClass="emph" presetSubtype="0" nodeType="withEffect">
                                  <p:stCondLst>
                                    <p:cond delay="0"/>
                                  </p:stCondLst>
                                  <p:childTnLst>
                                    <p:set>
                                      <p:cBhvr rctx="PPT">
                                        <p:cTn id="26" dur="indefinite"/>
                                        <p:tgtEl>
                                          <p:spTgt spid="4"/>
                                        </p:tgtEl>
                                        <p:attrNameLst>
                                          <p:attrName>style.opacity</p:attrName>
                                        </p:attrNameLst>
                                      </p:cBhvr>
                                      <p:to>
                                        <p:strVal val="0.5"/>
                                      </p:to>
                                    </p:set>
                                    <p:animEffect filter="image" prLst="opacity: 0.5">
                                      <p:cBhvr rctx="IE">
                                        <p:cTn id="27"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Monetization Facts</a:t>
            </a:r>
            <a:endParaRPr lang="en-US" dirty="0"/>
          </a:p>
        </p:txBody>
      </p:sp>
      <p:sp>
        <p:nvSpPr>
          <p:cNvPr id="5" name="Rectangle 4"/>
          <p:cNvSpPr/>
          <p:nvPr/>
        </p:nvSpPr>
        <p:spPr>
          <a:xfrm>
            <a:off x="122999" y="4457701"/>
            <a:ext cx="3088957" cy="207749"/>
          </a:xfrm>
          <a:prstGeom prst="rect">
            <a:avLst/>
          </a:prstGeom>
        </p:spPr>
        <p:txBody>
          <a:bodyPr wrap="none" lIns="68589" tIns="34295" rIns="68589" bIns="34295">
            <a:spAutoFit/>
          </a:bodyPr>
          <a:lstStyle/>
          <a:p>
            <a:r>
              <a:rPr lang="en-US" sz="900" dirty="0">
                <a:solidFill>
                  <a:schemeClr val="tx2"/>
                </a:solidFill>
                <a:latin typeface="Segoe UI" pitchFamily="34" charset="0"/>
                <a:ea typeface="Segoe UI" pitchFamily="34" charset="0"/>
                <a:cs typeface="Segoe UI" pitchFamily="34" charset="0"/>
              </a:rPr>
              <a:t>Source: The Windows Phone Developer blog, March 2011</a:t>
            </a:r>
          </a:p>
        </p:txBody>
      </p:sp>
      <p:sp>
        <p:nvSpPr>
          <p:cNvPr id="6" name="TextBox 5"/>
          <p:cNvSpPr txBox="1"/>
          <p:nvPr/>
        </p:nvSpPr>
        <p:spPr>
          <a:xfrm>
            <a:off x="6416895" y="2565217"/>
            <a:ext cx="2319855" cy="1015663"/>
          </a:xfrm>
          <a:prstGeom prst="rect">
            <a:avLst/>
          </a:prstGeom>
          <a:noFill/>
        </p:spPr>
        <p:txBody>
          <a:bodyPr wrap="square" lIns="0" tIns="0" rIns="0" bIns="0" rtlCol="0">
            <a:spAutoFit/>
          </a:bodyPr>
          <a:lstStyle/>
          <a:p>
            <a:r>
              <a:rPr lang="en-US" sz="3300" dirty="0">
                <a:solidFill>
                  <a:schemeClr val="tx2"/>
                </a:solidFill>
                <a:latin typeface="Segoe UI" pitchFamily="34" charset="0"/>
                <a:ea typeface="Segoe UI" pitchFamily="34" charset="0"/>
                <a:cs typeface="Segoe UI" pitchFamily="34" charset="0"/>
              </a:rPr>
              <a:t>10% conversion</a:t>
            </a:r>
          </a:p>
        </p:txBody>
      </p:sp>
      <p:sp>
        <p:nvSpPr>
          <p:cNvPr id="7" name="TextBox 6"/>
          <p:cNvSpPr txBox="1"/>
          <p:nvPr/>
        </p:nvSpPr>
        <p:spPr>
          <a:xfrm>
            <a:off x="611520" y="2565217"/>
            <a:ext cx="2111914" cy="1015663"/>
          </a:xfrm>
          <a:prstGeom prst="rect">
            <a:avLst/>
          </a:prstGeom>
          <a:noFill/>
        </p:spPr>
        <p:txBody>
          <a:bodyPr wrap="square" lIns="0" tIns="0" rIns="0" bIns="0" rtlCol="0">
            <a:spAutoFit/>
          </a:bodyPr>
          <a:lstStyle/>
          <a:p>
            <a:r>
              <a:rPr lang="en-US" sz="3300" dirty="0">
                <a:solidFill>
                  <a:schemeClr val="tx2"/>
                </a:solidFill>
                <a:latin typeface="Segoe UI" pitchFamily="34" charset="0"/>
                <a:ea typeface="Segoe UI" pitchFamily="34" charset="0"/>
                <a:cs typeface="Segoe UI" pitchFamily="34" charset="0"/>
              </a:rPr>
              <a:t>70× downloads</a:t>
            </a:r>
          </a:p>
        </p:txBody>
      </p:sp>
      <p:sp>
        <p:nvSpPr>
          <p:cNvPr id="8" name="TextBox 7"/>
          <p:cNvSpPr txBox="1"/>
          <p:nvPr/>
        </p:nvSpPr>
        <p:spPr>
          <a:xfrm>
            <a:off x="3792521" y="2565217"/>
            <a:ext cx="1572448" cy="1015663"/>
          </a:xfrm>
          <a:prstGeom prst="rect">
            <a:avLst/>
          </a:prstGeom>
          <a:noFill/>
        </p:spPr>
        <p:txBody>
          <a:bodyPr wrap="square" lIns="0" tIns="0" rIns="0" bIns="0" rtlCol="0">
            <a:spAutoFit/>
          </a:bodyPr>
          <a:lstStyle/>
          <a:p>
            <a:r>
              <a:rPr lang="en-US" sz="3300" dirty="0">
                <a:solidFill>
                  <a:schemeClr val="tx2"/>
                </a:solidFill>
                <a:latin typeface="Segoe UI" pitchFamily="34" charset="0"/>
                <a:ea typeface="Segoe UI" pitchFamily="34" charset="0"/>
                <a:cs typeface="Segoe UI" pitchFamily="34" charset="0"/>
              </a:rPr>
              <a:t>10× revenue</a:t>
            </a:r>
          </a:p>
        </p:txBody>
      </p:sp>
      <p:sp>
        <p:nvSpPr>
          <p:cNvPr id="10" name="TextBox 9"/>
          <p:cNvSpPr txBox="1"/>
          <p:nvPr/>
        </p:nvSpPr>
        <p:spPr>
          <a:xfrm>
            <a:off x="2682441" y="1388969"/>
            <a:ext cx="3779119" cy="692498"/>
          </a:xfrm>
          <a:prstGeom prst="rect">
            <a:avLst/>
          </a:prstGeom>
          <a:noFill/>
        </p:spPr>
        <p:txBody>
          <a:bodyPr wrap="square" lIns="0" tIns="0" rIns="0" bIns="0" rtlCol="0">
            <a:spAutoFit/>
          </a:bodyPr>
          <a:lstStyle/>
          <a:p>
            <a:pPr algn="ctr"/>
            <a:r>
              <a:rPr lang="en-US" sz="4500" dirty="0">
                <a:solidFill>
                  <a:schemeClr val="tx2"/>
                </a:solidFill>
                <a:latin typeface="Segoe UI" pitchFamily="34" charset="0"/>
                <a:ea typeface="Segoe UI" pitchFamily="34" charset="0"/>
                <a:cs typeface="Segoe UI" pitchFamily="34" charset="0"/>
              </a:rPr>
              <a:t>Trials matter</a:t>
            </a:r>
          </a:p>
        </p:txBody>
      </p:sp>
    </p:spTree>
    <p:extLst>
      <p:ext uri="{BB962C8B-B14F-4D97-AF65-F5344CB8AC3E}">
        <p14:creationId xmlns:p14="http://schemas.microsoft.com/office/powerpoint/2010/main" val="2228418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More Monetization Facts</a:t>
            </a:r>
            <a:endParaRPr lang="en-US" dirty="0"/>
          </a:p>
        </p:txBody>
      </p:sp>
      <p:sp>
        <p:nvSpPr>
          <p:cNvPr id="5" name="Rectangle 4"/>
          <p:cNvSpPr/>
          <p:nvPr/>
        </p:nvSpPr>
        <p:spPr>
          <a:xfrm>
            <a:off x="170303" y="4457701"/>
            <a:ext cx="1637798" cy="207749"/>
          </a:xfrm>
          <a:prstGeom prst="rect">
            <a:avLst/>
          </a:prstGeom>
        </p:spPr>
        <p:txBody>
          <a:bodyPr wrap="none" lIns="68589" tIns="34295" rIns="68589" bIns="34295">
            <a:spAutoFit/>
          </a:bodyPr>
          <a:lstStyle/>
          <a:p>
            <a:r>
              <a:rPr lang="en-US" sz="900" dirty="0">
                <a:solidFill>
                  <a:schemeClr val="tx2"/>
                </a:solidFill>
                <a:latin typeface="Segoe UI" pitchFamily="34" charset="0"/>
                <a:ea typeface="Segoe UI" pitchFamily="34" charset="0"/>
                <a:cs typeface="Segoe UI" pitchFamily="34" charset="0"/>
              </a:rPr>
              <a:t>Source: </a:t>
            </a:r>
            <a:r>
              <a:rPr lang="en-US" sz="900" dirty="0" err="1">
                <a:solidFill>
                  <a:schemeClr val="tx2"/>
                </a:solidFill>
                <a:latin typeface="Segoe UI" pitchFamily="34" charset="0"/>
                <a:ea typeface="Segoe UI" pitchFamily="34" charset="0"/>
                <a:cs typeface="Segoe UI" pitchFamily="34" charset="0"/>
              </a:rPr>
              <a:t>Distimo</a:t>
            </a:r>
            <a:r>
              <a:rPr lang="en-US" sz="900" dirty="0">
                <a:solidFill>
                  <a:schemeClr val="tx2"/>
                </a:solidFill>
                <a:latin typeface="Segoe UI" pitchFamily="34" charset="0"/>
                <a:ea typeface="Segoe UI" pitchFamily="34" charset="0"/>
                <a:cs typeface="Segoe UI" pitchFamily="34" charset="0"/>
              </a:rPr>
              <a:t>, August 2011</a:t>
            </a:r>
          </a:p>
        </p:txBody>
      </p:sp>
      <p:sp>
        <p:nvSpPr>
          <p:cNvPr id="7" name="TextBox 6"/>
          <p:cNvSpPr txBox="1"/>
          <p:nvPr/>
        </p:nvSpPr>
        <p:spPr>
          <a:xfrm>
            <a:off x="341798" y="1747093"/>
            <a:ext cx="8517568" cy="2031326"/>
          </a:xfrm>
          <a:prstGeom prst="rect">
            <a:avLst/>
          </a:prstGeom>
          <a:noFill/>
        </p:spPr>
        <p:txBody>
          <a:bodyPr wrap="square" lIns="0" tIns="0" rIns="0" bIns="0" rtlCol="0">
            <a:spAutoFit/>
          </a:bodyPr>
          <a:lstStyle/>
          <a:p>
            <a:r>
              <a:rPr lang="en-US" sz="3300" dirty="0">
                <a:solidFill>
                  <a:schemeClr val="tx2"/>
                </a:solidFill>
                <a:latin typeface="Segoe UI" pitchFamily="34" charset="0"/>
                <a:ea typeface="Segoe UI" pitchFamily="34" charset="0"/>
                <a:cs typeface="Segoe UI" pitchFamily="34" charset="0"/>
              </a:rPr>
              <a:t>72% of revenue comes from apps that feature in-app offers</a:t>
            </a:r>
          </a:p>
          <a:p>
            <a:endParaRPr lang="en-US" sz="3300" dirty="0">
              <a:solidFill>
                <a:schemeClr val="tx2"/>
              </a:solidFill>
              <a:latin typeface="Segoe UI" pitchFamily="34" charset="0"/>
              <a:ea typeface="Segoe UI" pitchFamily="34" charset="0"/>
              <a:cs typeface="Segoe UI" pitchFamily="34" charset="0"/>
            </a:endParaRPr>
          </a:p>
          <a:p>
            <a:r>
              <a:rPr lang="en-US" sz="3300" dirty="0">
                <a:solidFill>
                  <a:schemeClr val="tx2"/>
                </a:solidFill>
                <a:latin typeface="Segoe UI" pitchFamily="34" charset="0"/>
                <a:ea typeface="Segoe UI" pitchFamily="34" charset="0"/>
                <a:cs typeface="Segoe UI" pitchFamily="34" charset="0"/>
              </a:rPr>
              <a:t>48% of revenue is solely from in-app offers</a:t>
            </a:r>
          </a:p>
        </p:txBody>
      </p:sp>
      <p:sp>
        <p:nvSpPr>
          <p:cNvPr id="10" name="TextBox 9"/>
          <p:cNvSpPr txBox="1"/>
          <p:nvPr/>
        </p:nvSpPr>
        <p:spPr>
          <a:xfrm>
            <a:off x="1584874" y="800100"/>
            <a:ext cx="5974251" cy="692498"/>
          </a:xfrm>
          <a:prstGeom prst="rect">
            <a:avLst/>
          </a:prstGeom>
          <a:noFill/>
        </p:spPr>
        <p:txBody>
          <a:bodyPr wrap="square" lIns="0" tIns="0" rIns="0" bIns="0" rtlCol="0">
            <a:spAutoFit/>
          </a:bodyPr>
          <a:lstStyle/>
          <a:p>
            <a:pPr algn="ctr"/>
            <a:r>
              <a:rPr lang="en-US" sz="4500" dirty="0">
                <a:solidFill>
                  <a:schemeClr val="tx2"/>
                </a:solidFill>
                <a:latin typeface="Segoe UI" pitchFamily="34" charset="0"/>
                <a:ea typeface="Segoe UI" pitchFamily="34" charset="0"/>
                <a:cs typeface="Segoe UI" pitchFamily="34" charset="0"/>
              </a:rPr>
              <a:t>In-app offers matter</a:t>
            </a:r>
          </a:p>
        </p:txBody>
      </p:sp>
    </p:spTree>
    <p:extLst>
      <p:ext uri="{BB962C8B-B14F-4D97-AF65-F5344CB8AC3E}">
        <p14:creationId xmlns:p14="http://schemas.microsoft.com/office/powerpoint/2010/main" val="1350059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5"/>
          <p:cNvSpPr>
            <a:spLocks noGrp="1"/>
          </p:cNvSpPr>
          <p:nvPr>
            <p:ph type="title"/>
          </p:nvPr>
        </p:nvSpPr>
        <p:spPr/>
        <p:txBody>
          <a:bodyPr/>
          <a:lstStyle/>
          <a:p>
            <a:r>
              <a:rPr lang="en-US" dirty="0">
                <a:solidFill>
                  <a:srgbClr val="4D4D4F">
                    <a:alpha val="99000"/>
                  </a:srgbClr>
                </a:solidFill>
              </a:rPr>
              <a:t>Discoverability on Windows Scale</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429" y="1129499"/>
            <a:ext cx="14574609" cy="1511805"/>
          </a:xfrm>
          <a:prstGeom prst="rect">
            <a:avLst/>
          </a:prstGeom>
        </p:spPr>
      </p:pic>
      <p:sp>
        <p:nvSpPr>
          <p:cNvPr id="24" name="Rectangle 23"/>
          <p:cNvSpPr/>
          <p:nvPr/>
        </p:nvSpPr>
        <p:spPr>
          <a:xfrm>
            <a:off x="2503041" y="2957614"/>
            <a:ext cx="925593" cy="253926"/>
          </a:xfrm>
          <a:prstGeom prst="rect">
            <a:avLst/>
          </a:prstGeom>
        </p:spPr>
        <p:txBody>
          <a:bodyPr wrap="none" lIns="68589" tIns="34295" rIns="68589" bIns="34295">
            <a:spAutoFit/>
          </a:bodyPr>
          <a:lstStyle/>
          <a:p>
            <a:r>
              <a:rPr lang="en-US" sz="1200" b="1" dirty="0">
                <a:gradFill>
                  <a:gsLst>
                    <a:gs pos="0">
                      <a:srgbClr val="292929"/>
                    </a:gs>
                    <a:gs pos="100000">
                      <a:srgbClr val="292929"/>
                    </a:gs>
                  </a:gsLst>
                  <a:lin ang="5400000" scaled="0"/>
                </a:gradFill>
              </a:rPr>
              <a:t>App listing</a:t>
            </a:r>
            <a:endParaRPr lang="en-US" sz="1200" b="1" dirty="0">
              <a:solidFill>
                <a:srgbClr val="292929"/>
              </a:solidFill>
            </a:endParaRPr>
          </a:p>
        </p:txBody>
      </p:sp>
      <p:sp>
        <p:nvSpPr>
          <p:cNvPr id="25" name="Rectangle 24"/>
          <p:cNvSpPr/>
          <p:nvPr/>
        </p:nvSpPr>
        <p:spPr>
          <a:xfrm>
            <a:off x="659606" y="3217536"/>
            <a:ext cx="1603086" cy="253926"/>
          </a:xfrm>
          <a:prstGeom prst="rect">
            <a:avLst/>
          </a:prstGeom>
        </p:spPr>
        <p:txBody>
          <a:bodyPr wrap="none" lIns="68589" tIns="34295" rIns="68589" bIns="34295">
            <a:spAutoFit/>
          </a:bodyPr>
          <a:lstStyle/>
          <a:p>
            <a:r>
              <a:rPr lang="en-US" sz="1200" b="1" dirty="0">
                <a:gradFill>
                  <a:gsLst>
                    <a:gs pos="0">
                      <a:srgbClr val="292929"/>
                    </a:gs>
                    <a:gs pos="100000">
                      <a:srgbClr val="292929"/>
                    </a:gs>
                  </a:gsLst>
                  <a:lin ang="5400000" scaled="0"/>
                </a:gradFill>
              </a:rPr>
              <a:t>Editorial promotion </a:t>
            </a:r>
            <a:endParaRPr lang="en-US" sz="1200" b="1" dirty="0">
              <a:solidFill>
                <a:srgbClr val="292929"/>
              </a:solidFill>
            </a:endParaRPr>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024" y="3462763"/>
            <a:ext cx="1587080" cy="892064"/>
          </a:xfrm>
          <a:prstGeom prst="rect">
            <a:avLst/>
          </a:prstGeom>
          <a:ln>
            <a:noFill/>
          </a:ln>
          <a:effectLst>
            <a:outerShdw blurRad="292100" dist="139700" dir="2700000" algn="tl" rotWithShape="0">
              <a:srgbClr val="333333">
                <a:alpha val="65000"/>
              </a:srgbClr>
            </a:outerShdw>
          </a:effectLst>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47339" y="3462763"/>
            <a:ext cx="1587080" cy="892064"/>
          </a:xfrm>
          <a:prstGeom prst="rect">
            <a:avLst/>
          </a:prstGeom>
          <a:ln>
            <a:noFill/>
          </a:ln>
          <a:effectLst>
            <a:outerShdw blurRad="292100" dist="139700" dir="2700000" algn="tl" rotWithShape="0">
              <a:srgbClr val="333333">
                <a:alpha val="65000"/>
              </a:srgbClr>
            </a:outerShdw>
          </a:effectLst>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057" y="3211530"/>
            <a:ext cx="2755461" cy="1548787"/>
          </a:xfrm>
          <a:prstGeom prst="rect">
            <a:avLst/>
          </a:prstGeom>
          <a:ln>
            <a:noFill/>
          </a:ln>
          <a:effectLst>
            <a:outerShdw blurRad="292100" dist="139700" dir="2700000" algn="tl" rotWithShape="0">
              <a:srgbClr val="333333">
                <a:alpha val="65000"/>
              </a:srgbClr>
            </a:outerShdw>
          </a:effectLst>
        </p:spPr>
      </p:pic>
      <p:sp>
        <p:nvSpPr>
          <p:cNvPr id="29" name="Rectangle 28"/>
          <p:cNvSpPr/>
          <p:nvPr/>
        </p:nvSpPr>
        <p:spPr>
          <a:xfrm>
            <a:off x="5411610" y="3211530"/>
            <a:ext cx="799724" cy="253926"/>
          </a:xfrm>
          <a:prstGeom prst="rect">
            <a:avLst/>
          </a:prstGeom>
        </p:spPr>
        <p:txBody>
          <a:bodyPr wrap="none" lIns="68589" tIns="34295" rIns="68589" bIns="34295">
            <a:spAutoFit/>
          </a:bodyPr>
          <a:lstStyle/>
          <a:p>
            <a:r>
              <a:rPr lang="en-US" sz="1200" b="1" dirty="0">
                <a:gradFill>
                  <a:gsLst>
                    <a:gs pos="0">
                      <a:srgbClr val="292929"/>
                    </a:gs>
                    <a:gs pos="100000">
                      <a:srgbClr val="292929"/>
                    </a:gs>
                  </a:gsLst>
                  <a:lin ang="5400000" scaled="0"/>
                </a:gradFill>
              </a:rPr>
              <a:t>Category</a:t>
            </a:r>
            <a:endParaRPr lang="en-US" sz="1200" b="1" dirty="0">
              <a:solidFill>
                <a:srgbClr val="292929"/>
              </a:solidFill>
            </a:endParaRPr>
          </a:p>
        </p:txBody>
      </p:sp>
      <p:cxnSp>
        <p:nvCxnSpPr>
          <p:cNvPr id="30" name="Straight Arrow Connector 29"/>
          <p:cNvCxnSpPr/>
          <p:nvPr/>
        </p:nvCxnSpPr>
        <p:spPr>
          <a:xfrm>
            <a:off x="1823180" y="4048125"/>
            <a:ext cx="679860" cy="0"/>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4827620" y="3908795"/>
            <a:ext cx="617796" cy="0"/>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140878" y="1442425"/>
            <a:ext cx="0" cy="1862750"/>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010684" y="2211439"/>
            <a:ext cx="1" cy="746176"/>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410067" y="2394347"/>
            <a:ext cx="0" cy="424351"/>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59" y="4467264"/>
            <a:ext cx="8504818" cy="607107"/>
            <a:chOff x="1358806" y="5679851"/>
            <a:chExt cx="10414529" cy="809476"/>
          </a:xfrm>
        </p:grpSpPr>
        <p:pic>
          <p:nvPicPr>
            <p:cNvPr id="17" name="Picture 2" descr="Windows® Internet Explorer 9"/>
            <p:cNvPicPr>
              <a:picLocks noChangeAspect="1" noChangeArrowheads="1"/>
            </p:cNvPicPr>
            <p:nvPr/>
          </p:nvPicPr>
          <p:blipFill rotWithShape="1">
            <a:blip r:embed="rId7">
              <a:extLst>
                <a:ext uri="{28A0092B-C50C-407E-A947-70E740481C1C}">
                  <a14:useLocalDpi xmlns:a14="http://schemas.microsoft.com/office/drawing/2010/main" val="0"/>
                </a:ext>
              </a:extLst>
            </a:blip>
            <a:srcRect r="72292"/>
            <a:stretch/>
          </p:blipFill>
          <p:spPr bwMode="auto">
            <a:xfrm>
              <a:off x="4131969" y="6023296"/>
              <a:ext cx="448660" cy="41910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358806" y="6017403"/>
              <a:ext cx="2577744" cy="471924"/>
            </a:xfrm>
            <a:prstGeom prst="rect">
              <a:avLst/>
            </a:prstGeom>
            <a:solidFill>
              <a:srgbClr val="FFFF00"/>
            </a:solidFill>
          </p:spPr>
          <p:txBody>
            <a:bodyPr wrap="none">
              <a:spAutoFit/>
            </a:bodyPr>
            <a:lstStyle/>
            <a:p>
              <a:r>
                <a:rPr lang="en-US" sz="1700" dirty="0">
                  <a:solidFill>
                    <a:srgbClr val="292929">
                      <a:lumMod val="75000"/>
                      <a:lumOff val="25000"/>
                    </a:srgbClr>
                  </a:solidFill>
                  <a:latin typeface="Segoe Semibold"/>
                </a:rPr>
                <a:t>Metro IE Integration</a:t>
              </a:r>
            </a:p>
          </p:txBody>
        </p:sp>
        <p:sp>
          <p:nvSpPr>
            <p:cNvPr id="19" name="Rectangle 18"/>
            <p:cNvSpPr/>
            <p:nvPr/>
          </p:nvSpPr>
          <p:spPr>
            <a:xfrm>
              <a:off x="7722123" y="5999403"/>
              <a:ext cx="4051212" cy="471924"/>
            </a:xfrm>
            <a:prstGeom prst="rect">
              <a:avLst/>
            </a:prstGeom>
            <a:solidFill>
              <a:srgbClr val="FFFF00"/>
            </a:solidFill>
          </p:spPr>
          <p:txBody>
            <a:bodyPr wrap="none">
              <a:spAutoFit/>
            </a:bodyPr>
            <a:lstStyle/>
            <a:p>
              <a:r>
                <a:rPr lang="en-US" sz="1700" dirty="0">
                  <a:solidFill>
                    <a:srgbClr val="292929">
                      <a:lumMod val="75000"/>
                      <a:lumOff val="25000"/>
                    </a:srgbClr>
                  </a:solidFill>
                  <a:latin typeface="Segoe Semibold"/>
                </a:rPr>
                <a:t>Web Traffic (e.g., search, social)</a:t>
              </a:r>
            </a:p>
          </p:txBody>
        </p:sp>
        <p:cxnSp>
          <p:nvCxnSpPr>
            <p:cNvPr id="20" name="Straight Arrow Connector 19"/>
            <p:cNvCxnSpPr/>
            <p:nvPr/>
          </p:nvCxnSpPr>
          <p:spPr>
            <a:xfrm flipV="1">
              <a:off x="4677913" y="5679851"/>
              <a:ext cx="543955" cy="552995"/>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7114958" y="5679851"/>
              <a:ext cx="543955" cy="552995"/>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9528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shahin\Desktop\store.jpg"/>
          <p:cNvPicPr>
            <a:picLocks noChangeAspect="1" noChangeArrowheads="1"/>
          </p:cNvPicPr>
          <p:nvPr/>
        </p:nvPicPr>
        <p:blipFill rotWithShape="1">
          <a:blip r:embed="rId3">
            <a:extLst>
              <a:ext uri="{28A0092B-C50C-407E-A947-70E740481C1C}">
                <a14:useLocalDpi xmlns:a14="http://schemas.microsoft.com/office/drawing/2010/main" val="0"/>
              </a:ext>
            </a:extLst>
          </a:blip>
          <a:srcRect t="14701" b="10923"/>
          <a:stretch/>
        </p:blipFill>
        <p:spPr bwMode="auto">
          <a:xfrm>
            <a:off x="-3145260" y="231865"/>
            <a:ext cx="18012922" cy="25113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The Windows 8 Store</a:t>
            </a:r>
            <a:endParaRPr lang="en-US" dirty="0"/>
          </a:p>
        </p:txBody>
      </p:sp>
      <p:sp>
        <p:nvSpPr>
          <p:cNvPr id="6" name="Rectangle 5"/>
          <p:cNvSpPr/>
          <p:nvPr/>
        </p:nvSpPr>
        <p:spPr>
          <a:xfrm>
            <a:off x="2503041" y="2456766"/>
            <a:ext cx="925593" cy="253926"/>
          </a:xfrm>
          <a:prstGeom prst="rect">
            <a:avLst/>
          </a:prstGeom>
        </p:spPr>
        <p:txBody>
          <a:bodyPr wrap="none" lIns="68589" tIns="34295" rIns="68589" bIns="34295">
            <a:spAutoFit/>
          </a:bodyPr>
          <a:lstStyle/>
          <a:p>
            <a:r>
              <a:rPr lang="en-US" sz="1200" b="1" dirty="0">
                <a:gradFill>
                  <a:gsLst>
                    <a:gs pos="0">
                      <a:srgbClr val="292929"/>
                    </a:gs>
                    <a:gs pos="100000">
                      <a:srgbClr val="292929"/>
                    </a:gs>
                  </a:gsLst>
                  <a:lin ang="5400000" scaled="0"/>
                </a:gradFill>
              </a:rPr>
              <a:t>App listing</a:t>
            </a:r>
            <a:endParaRPr lang="en-US" sz="1200" b="1" dirty="0">
              <a:solidFill>
                <a:srgbClr val="292929"/>
              </a:solidFill>
            </a:endParaRPr>
          </a:p>
        </p:txBody>
      </p:sp>
      <p:sp>
        <p:nvSpPr>
          <p:cNvPr id="7" name="Rectangle 6"/>
          <p:cNvSpPr/>
          <p:nvPr/>
        </p:nvSpPr>
        <p:spPr>
          <a:xfrm>
            <a:off x="659606" y="2716687"/>
            <a:ext cx="1603086" cy="253926"/>
          </a:xfrm>
          <a:prstGeom prst="rect">
            <a:avLst/>
          </a:prstGeom>
        </p:spPr>
        <p:txBody>
          <a:bodyPr wrap="none" lIns="68589" tIns="34295" rIns="68589" bIns="34295">
            <a:spAutoFit/>
          </a:bodyPr>
          <a:lstStyle/>
          <a:p>
            <a:r>
              <a:rPr lang="en-US" sz="1200" b="1" dirty="0">
                <a:gradFill>
                  <a:gsLst>
                    <a:gs pos="0">
                      <a:srgbClr val="292929"/>
                    </a:gs>
                    <a:gs pos="100000">
                      <a:srgbClr val="292929"/>
                    </a:gs>
                  </a:gsLst>
                  <a:lin ang="5400000" scaled="0"/>
                </a:gradFill>
              </a:rPr>
              <a:t>Editorial promotion </a:t>
            </a:r>
            <a:endParaRPr lang="en-US" sz="1200" b="1" dirty="0">
              <a:solidFill>
                <a:srgbClr val="292929"/>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024" y="2961914"/>
            <a:ext cx="1587080" cy="892064"/>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47339" y="2961915"/>
            <a:ext cx="1587080" cy="892064"/>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057" y="2710681"/>
            <a:ext cx="2755461" cy="1548787"/>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a:off x="5411610" y="2710681"/>
            <a:ext cx="799724" cy="253926"/>
          </a:xfrm>
          <a:prstGeom prst="rect">
            <a:avLst/>
          </a:prstGeom>
        </p:spPr>
        <p:txBody>
          <a:bodyPr wrap="none" lIns="68589" tIns="34295" rIns="68589" bIns="34295">
            <a:spAutoFit/>
          </a:bodyPr>
          <a:lstStyle/>
          <a:p>
            <a:r>
              <a:rPr lang="en-US" sz="1200" b="1" dirty="0">
                <a:gradFill>
                  <a:gsLst>
                    <a:gs pos="0">
                      <a:srgbClr val="292929"/>
                    </a:gs>
                    <a:gs pos="100000">
                      <a:srgbClr val="292929"/>
                    </a:gs>
                  </a:gsLst>
                  <a:lin ang="5400000" scaled="0"/>
                </a:gradFill>
              </a:rPr>
              <a:t>Category</a:t>
            </a:r>
            <a:endParaRPr lang="en-US" sz="1200" b="1" dirty="0">
              <a:solidFill>
                <a:srgbClr val="292929"/>
              </a:solidFill>
            </a:endParaRPr>
          </a:p>
        </p:txBody>
      </p:sp>
      <p:cxnSp>
        <p:nvCxnSpPr>
          <p:cNvPr id="12" name="Straight Arrow Connector 11"/>
          <p:cNvCxnSpPr/>
          <p:nvPr/>
        </p:nvCxnSpPr>
        <p:spPr>
          <a:xfrm>
            <a:off x="1823180" y="3547277"/>
            <a:ext cx="679860" cy="0"/>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827620" y="3407946"/>
            <a:ext cx="617796" cy="0"/>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140878" y="941577"/>
            <a:ext cx="0" cy="1862750"/>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286174" y="2083679"/>
            <a:ext cx="1" cy="746176"/>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10067" y="1893498"/>
            <a:ext cx="0" cy="1077115"/>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271945" y="3966412"/>
            <a:ext cx="8338806" cy="571910"/>
            <a:chOff x="1411811" y="5679851"/>
            <a:chExt cx="10211240" cy="762546"/>
          </a:xfrm>
        </p:grpSpPr>
        <p:pic>
          <p:nvPicPr>
            <p:cNvPr id="18" name="Picture 2" descr="Windows® Internet Explorer 9"/>
            <p:cNvPicPr>
              <a:picLocks noChangeAspect="1" noChangeArrowheads="1"/>
            </p:cNvPicPr>
            <p:nvPr/>
          </p:nvPicPr>
          <p:blipFill rotWithShape="1">
            <a:blip r:embed="rId7">
              <a:extLst>
                <a:ext uri="{28A0092B-C50C-407E-A947-70E740481C1C}">
                  <a14:useLocalDpi xmlns:a14="http://schemas.microsoft.com/office/drawing/2010/main" val="0"/>
                </a:ext>
              </a:extLst>
            </a:blip>
            <a:srcRect r="72292"/>
            <a:stretch/>
          </p:blipFill>
          <p:spPr bwMode="auto">
            <a:xfrm>
              <a:off x="4131969" y="6023296"/>
              <a:ext cx="448660" cy="41910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411811" y="6030101"/>
              <a:ext cx="2745574" cy="369332"/>
            </a:xfrm>
            <a:prstGeom prst="rect">
              <a:avLst/>
            </a:prstGeom>
          </p:spPr>
          <p:txBody>
            <a:bodyPr wrap="square">
              <a:spAutoFit/>
            </a:bodyPr>
            <a:lstStyle/>
            <a:p>
              <a:r>
                <a:rPr lang="en-US" sz="1200" b="1" dirty="0">
                  <a:gradFill>
                    <a:gsLst>
                      <a:gs pos="0">
                        <a:srgbClr val="292929"/>
                      </a:gs>
                      <a:gs pos="100000">
                        <a:srgbClr val="292929"/>
                      </a:gs>
                    </a:gsLst>
                    <a:lin ang="5400000" scaled="0"/>
                  </a:gradFill>
                </a:rPr>
                <a:t>Internet Explorer integration</a:t>
              </a:r>
            </a:p>
          </p:txBody>
        </p:sp>
        <p:sp>
          <p:nvSpPr>
            <p:cNvPr id="20" name="Rectangle 19"/>
            <p:cNvSpPr/>
            <p:nvPr/>
          </p:nvSpPr>
          <p:spPr>
            <a:xfrm>
              <a:off x="7722122" y="6072547"/>
              <a:ext cx="3900929" cy="369332"/>
            </a:xfrm>
            <a:prstGeom prst="rect">
              <a:avLst/>
            </a:prstGeom>
          </p:spPr>
          <p:txBody>
            <a:bodyPr wrap="none">
              <a:spAutoFit/>
            </a:bodyPr>
            <a:lstStyle/>
            <a:p>
              <a:r>
                <a:rPr lang="en-US" sz="1200" b="1" dirty="0">
                  <a:gradFill>
                    <a:gsLst>
                      <a:gs pos="0">
                        <a:srgbClr val="292929"/>
                      </a:gs>
                      <a:gs pos="100000">
                        <a:srgbClr val="292929"/>
                      </a:gs>
                    </a:gsLst>
                    <a:lin ang="5400000" scaled="0"/>
                  </a:gradFill>
                </a:rPr>
                <a:t>Web traffic (for example: search &amp; social)</a:t>
              </a:r>
            </a:p>
          </p:txBody>
        </p:sp>
        <p:cxnSp>
          <p:nvCxnSpPr>
            <p:cNvPr id="21" name="Straight Arrow Connector 20"/>
            <p:cNvCxnSpPr/>
            <p:nvPr/>
          </p:nvCxnSpPr>
          <p:spPr>
            <a:xfrm flipV="1">
              <a:off x="4677913" y="5679851"/>
              <a:ext cx="543955" cy="552995"/>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7114958" y="5679851"/>
              <a:ext cx="543955" cy="552995"/>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29152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2000"/>
                                        <p:tgtEl>
                                          <p:spTgt spid="1027"/>
                                        </p:tgtEl>
                                      </p:cBhvr>
                                    </p:animEffect>
                                  </p:childTnLst>
                                </p:cTn>
                              </p:par>
                              <p:par>
                                <p:cTn id="8" presetID="2" presetClass="entr" presetSubtype="2" decel="50000"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 calcmode="lin" valueType="num">
                                      <p:cBhvr additive="base">
                                        <p:cTn id="10" dur="2000" fill="hold"/>
                                        <p:tgtEl>
                                          <p:spTgt spid="1027"/>
                                        </p:tgtEl>
                                        <p:attrNameLst>
                                          <p:attrName>ppt_x</p:attrName>
                                        </p:attrNameLst>
                                      </p:cBhvr>
                                      <p:tavLst>
                                        <p:tav tm="0">
                                          <p:val>
                                            <p:strVal val="1+#ppt_w/2"/>
                                          </p:val>
                                        </p:tav>
                                        <p:tav tm="100000">
                                          <p:val>
                                            <p:strVal val="#ppt_x"/>
                                          </p:val>
                                        </p:tav>
                                      </p:tavLst>
                                    </p:anim>
                                    <p:anim calcmode="lin" valueType="num">
                                      <p:cBhvr additive="base">
                                        <p:cTn id="11" dur="2000" fill="hold"/>
                                        <p:tgtEl>
                                          <p:spTgt spid="1027"/>
                                        </p:tgtEl>
                                        <p:attrNameLst>
                                          <p:attrName>ppt_y</p:attrName>
                                        </p:attrNameLst>
                                      </p:cBhvr>
                                      <p:tavLst>
                                        <p:tav tm="0">
                                          <p:val>
                                            <p:strVal val="#ppt_y"/>
                                          </p:val>
                                        </p:tav>
                                        <p:tav tm="100000">
                                          <p:val>
                                            <p:strVal val="#ppt_y"/>
                                          </p:val>
                                        </p:tav>
                                      </p:tavLst>
                                    </p:anim>
                                  </p:childTnLst>
                                </p:cTn>
                              </p:par>
                              <p:par>
                                <p:cTn id="12" presetID="6" presetClass="emph" presetSubtype="0" decel="50000" fill="hold" nodeType="withEffect">
                                  <p:stCondLst>
                                    <p:cond delay="0"/>
                                  </p:stCondLst>
                                  <p:childTnLst>
                                    <p:animScale>
                                      <p:cBhvr>
                                        <p:cTn id="13" dur="2000" fill="hold"/>
                                        <p:tgtEl>
                                          <p:spTgt spid="1027"/>
                                        </p:tgtEl>
                                      </p:cBhvr>
                                      <p:by x="65000" y="65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solidFill>
              </a:rPr>
              <a:t>Three </a:t>
            </a:r>
            <a:r>
              <a:rPr lang="en-US" dirty="0" smtClean="0">
                <a:solidFill>
                  <a:schemeClr val="tx1"/>
                </a:solidFill>
              </a:rPr>
              <a:t>Presentations Today</a:t>
            </a:r>
            <a:endParaRPr lang="en-US" dirty="0">
              <a:solidFill>
                <a:schemeClr val="tx1"/>
              </a:solidFill>
            </a:endParaRPr>
          </a:p>
        </p:txBody>
      </p:sp>
      <p:sp>
        <p:nvSpPr>
          <p:cNvPr id="3" name="Content Placeholder 2"/>
          <p:cNvSpPr>
            <a:spLocks noGrp="1"/>
          </p:cNvSpPr>
          <p:nvPr>
            <p:ph sz="quarter" idx="10"/>
          </p:nvPr>
        </p:nvSpPr>
        <p:spPr/>
        <p:txBody>
          <a:bodyPr/>
          <a:lstStyle/>
          <a:p>
            <a:r>
              <a:rPr lang="en-US" dirty="0" smtClean="0">
                <a:solidFill>
                  <a:schemeClr val="tx1"/>
                </a:solidFill>
              </a:rPr>
              <a:t>Step by Step through Game Development</a:t>
            </a:r>
          </a:p>
          <a:p>
            <a:pPr marL="514350" indent="-514350">
              <a:buAutoNum type="arabicParenR"/>
            </a:pPr>
            <a:r>
              <a:rPr lang="en-US" dirty="0" smtClean="0">
                <a:solidFill>
                  <a:schemeClr val="tx1"/>
                </a:solidFill>
              </a:rPr>
              <a:t>How </a:t>
            </a:r>
            <a:r>
              <a:rPr lang="en-US" dirty="0">
                <a:solidFill>
                  <a:schemeClr val="tx1"/>
                </a:solidFill>
              </a:rPr>
              <a:t>to set up the </a:t>
            </a:r>
            <a:r>
              <a:rPr lang="en-US" dirty="0" smtClean="0">
                <a:solidFill>
                  <a:schemeClr val="tx1"/>
                </a:solidFill>
              </a:rPr>
              <a:t>game	</a:t>
            </a:r>
            <a:r>
              <a:rPr lang="en-US" dirty="0" smtClean="0">
                <a:solidFill>
                  <a:srgbClr val="FF0000"/>
                </a:solidFill>
              </a:rPr>
              <a:t>&lt;- You are here</a:t>
            </a:r>
          </a:p>
          <a:p>
            <a:pPr marL="514350" indent="-514350">
              <a:buAutoNum type="arabicParenR"/>
            </a:pPr>
            <a:r>
              <a:rPr lang="en-US" dirty="0" smtClean="0">
                <a:solidFill>
                  <a:schemeClr val="tx1"/>
                </a:solidFill>
              </a:rPr>
              <a:t>How </a:t>
            </a:r>
            <a:r>
              <a:rPr lang="en-US" dirty="0">
                <a:solidFill>
                  <a:schemeClr val="tx1"/>
                </a:solidFill>
              </a:rPr>
              <a:t>to code </a:t>
            </a:r>
            <a:r>
              <a:rPr lang="en-US" dirty="0" smtClean="0">
                <a:solidFill>
                  <a:schemeClr val="tx1"/>
                </a:solidFill>
              </a:rPr>
              <a:t>it</a:t>
            </a:r>
          </a:p>
          <a:p>
            <a:pPr marL="514350" indent="-514350">
              <a:buAutoNum type="arabicParenR"/>
            </a:pPr>
            <a:r>
              <a:rPr lang="en-US" dirty="0" smtClean="0">
                <a:solidFill>
                  <a:schemeClr val="tx1"/>
                </a:solidFill>
              </a:rPr>
              <a:t>How </a:t>
            </a:r>
            <a:r>
              <a:rPr lang="en-US" dirty="0">
                <a:solidFill>
                  <a:schemeClr val="tx1"/>
                </a:solidFill>
              </a:rPr>
              <a:t>to optimize </a:t>
            </a:r>
            <a:r>
              <a:rPr lang="en-US" dirty="0" smtClean="0">
                <a:solidFill>
                  <a:schemeClr val="tx1"/>
                </a:solidFill>
              </a:rPr>
              <a:t>it</a:t>
            </a:r>
            <a:endParaRPr lang="en-US" dirty="0">
              <a:solidFill>
                <a:schemeClr val="tx1"/>
              </a:solidFill>
            </a:endParaRPr>
          </a:p>
        </p:txBody>
      </p:sp>
    </p:spTree>
    <p:extLst>
      <p:ext uri="{BB962C8B-B14F-4D97-AF65-F5344CB8AC3E}">
        <p14:creationId xmlns:p14="http://schemas.microsoft.com/office/powerpoint/2010/main" val="2212677554"/>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gcministries.org/images/WorldMap.gif"/>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1281" t="833" r="2575" b="2483"/>
          <a:stretch/>
        </p:blipFill>
        <p:spPr bwMode="auto">
          <a:xfrm>
            <a:off x="0" y="0"/>
            <a:ext cx="9177897" cy="5143500"/>
          </a:xfrm>
          <a:prstGeom prst="rect">
            <a:avLst/>
          </a:prstGeom>
          <a:noFill/>
          <a:ln>
            <a:noFill/>
          </a:ln>
          <a:effectLst>
            <a:glow>
              <a:schemeClr val="accent1"/>
            </a:glow>
          </a:effectLst>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0" y="0"/>
            <a:ext cx="9177897" cy="5143500"/>
          </a:xfrm>
          <a:prstGeom prst="rect">
            <a:avLst/>
          </a:prstGeom>
          <a:solidFill>
            <a:schemeClr val="bg1">
              <a:alpha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endParaRPr lang="en-US" sz="1700" dirty="0">
              <a:solidFill>
                <a:schemeClr val="tx1"/>
              </a:solidFill>
            </a:endParaRPr>
          </a:p>
        </p:txBody>
      </p:sp>
      <p:sp>
        <p:nvSpPr>
          <p:cNvPr id="2" name="Title 1"/>
          <p:cNvSpPr>
            <a:spLocks noGrp="1"/>
          </p:cNvSpPr>
          <p:nvPr>
            <p:ph type="title"/>
          </p:nvPr>
        </p:nvSpPr>
        <p:spPr>
          <a:xfrm>
            <a:off x="468313" y="171450"/>
            <a:ext cx="8207375" cy="1135696"/>
          </a:xfrm>
        </p:spPr>
        <p:txBody>
          <a:bodyPr/>
          <a:lstStyle/>
          <a:p>
            <a:r>
              <a:rPr lang="en-US" dirty="0" smtClean="0">
                <a:solidFill>
                  <a:schemeClr val="tx1"/>
                </a:solidFill>
              </a:rPr>
              <a:t>Windows 8 Store: Global Reach &amp; Transparency </a:t>
            </a:r>
            <a:endParaRPr lang="en-US" dirty="0">
              <a:solidFill>
                <a:schemeClr val="tx1"/>
              </a:solidFill>
            </a:endParaRPr>
          </a:p>
        </p:txBody>
      </p:sp>
      <p:sp>
        <p:nvSpPr>
          <p:cNvPr id="3" name="Content Placeholder 2"/>
          <p:cNvSpPr>
            <a:spLocks noGrp="1"/>
          </p:cNvSpPr>
          <p:nvPr>
            <p:ph sz="half" idx="1"/>
          </p:nvPr>
        </p:nvSpPr>
        <p:spPr>
          <a:xfrm>
            <a:off x="389435" y="1550219"/>
            <a:ext cx="5325862" cy="2682273"/>
          </a:xfrm>
        </p:spPr>
        <p:txBody>
          <a:bodyPr>
            <a:normAutofit fontScale="85000" lnSpcReduction="20000"/>
          </a:bodyPr>
          <a:lstStyle/>
          <a:p>
            <a:pPr>
              <a:lnSpc>
                <a:spcPct val="150000"/>
              </a:lnSpc>
            </a:pPr>
            <a:r>
              <a:rPr lang="en-US" dirty="0" smtClean="0">
                <a:solidFill>
                  <a:schemeClr val="tx1"/>
                </a:solidFill>
              </a:rPr>
              <a:t>Commerce in 200+ markets at launch</a:t>
            </a:r>
          </a:p>
          <a:p>
            <a:pPr>
              <a:lnSpc>
                <a:spcPct val="150000"/>
              </a:lnSpc>
            </a:pPr>
            <a:r>
              <a:rPr lang="en-US" dirty="0" smtClean="0">
                <a:solidFill>
                  <a:schemeClr val="tx1"/>
                </a:solidFill>
              </a:rPr>
              <a:t>Store &amp; apps in 100+ languages at launch</a:t>
            </a:r>
          </a:p>
          <a:p>
            <a:pPr>
              <a:lnSpc>
                <a:spcPct val="150000"/>
              </a:lnSpc>
            </a:pPr>
            <a:r>
              <a:rPr lang="en-US" dirty="0" smtClean="0">
                <a:solidFill>
                  <a:schemeClr val="tx1"/>
                </a:solidFill>
              </a:rPr>
              <a:t>Local currencies in 70+ markets at launch</a:t>
            </a:r>
          </a:p>
          <a:p>
            <a:pPr>
              <a:lnSpc>
                <a:spcPct val="150000"/>
              </a:lnSpc>
            </a:pPr>
            <a:r>
              <a:rPr lang="en-US" dirty="0" smtClean="0">
                <a:solidFill>
                  <a:schemeClr val="tx1"/>
                </a:solidFill>
              </a:rPr>
              <a:t>App submission in 40+ markets at launch</a:t>
            </a:r>
          </a:p>
          <a:p>
            <a:pPr>
              <a:lnSpc>
                <a:spcPct val="150000"/>
              </a:lnSpc>
            </a:pPr>
            <a:r>
              <a:rPr lang="en-US" dirty="0" smtClean="0">
                <a:solidFill>
                  <a:schemeClr val="tx1"/>
                </a:solidFill>
              </a:rPr>
              <a:t>Many market-specific catalogs</a:t>
            </a:r>
          </a:p>
        </p:txBody>
      </p:sp>
      <p:sp>
        <p:nvSpPr>
          <p:cNvPr id="5" name="Content Placeholder 4"/>
          <p:cNvSpPr>
            <a:spLocks noGrp="1"/>
          </p:cNvSpPr>
          <p:nvPr>
            <p:ph sz="half" idx="2"/>
          </p:nvPr>
        </p:nvSpPr>
        <p:spPr>
          <a:xfrm>
            <a:off x="5078147" y="1550219"/>
            <a:ext cx="3152406" cy="3037755"/>
          </a:xfrm>
        </p:spPr>
        <p:txBody>
          <a:bodyPr>
            <a:normAutofit fontScale="85000" lnSpcReduction="20000"/>
          </a:bodyPr>
          <a:lstStyle/>
          <a:p>
            <a:pPr algn="r">
              <a:lnSpc>
                <a:spcPct val="150000"/>
              </a:lnSpc>
            </a:pPr>
            <a:r>
              <a:rPr lang="en-US" dirty="0">
                <a:solidFill>
                  <a:schemeClr val="tx1"/>
                </a:solidFill>
              </a:rPr>
              <a:t>Predictable</a:t>
            </a:r>
          </a:p>
          <a:p>
            <a:pPr algn="r">
              <a:lnSpc>
                <a:spcPct val="150000"/>
              </a:lnSpc>
            </a:pPr>
            <a:r>
              <a:rPr lang="en-US" dirty="0">
                <a:solidFill>
                  <a:schemeClr val="tx1"/>
                </a:solidFill>
              </a:rPr>
              <a:t>Concise</a:t>
            </a:r>
          </a:p>
          <a:p>
            <a:pPr algn="r">
              <a:lnSpc>
                <a:spcPct val="150000"/>
              </a:lnSpc>
            </a:pPr>
            <a:r>
              <a:rPr lang="en-US" dirty="0">
                <a:solidFill>
                  <a:schemeClr val="tx1"/>
                </a:solidFill>
              </a:rPr>
              <a:t>Clear</a:t>
            </a:r>
          </a:p>
          <a:p>
            <a:pPr algn="r">
              <a:lnSpc>
                <a:spcPct val="150000"/>
              </a:lnSpc>
            </a:pPr>
            <a:r>
              <a:rPr lang="en-US" dirty="0">
                <a:solidFill>
                  <a:schemeClr val="tx1"/>
                </a:solidFill>
              </a:rPr>
              <a:t>Safe</a:t>
            </a:r>
          </a:p>
          <a:p>
            <a:pPr algn="r">
              <a:lnSpc>
                <a:spcPct val="150000"/>
              </a:lnSpc>
            </a:pPr>
            <a:r>
              <a:rPr lang="en-US" dirty="0">
                <a:solidFill>
                  <a:schemeClr val="tx1"/>
                </a:solidFill>
              </a:rPr>
              <a:t>Fair</a:t>
            </a:r>
          </a:p>
          <a:p>
            <a:pPr algn="r"/>
            <a:endParaRPr lang="en-US" dirty="0">
              <a:solidFill>
                <a:schemeClr val="tx1"/>
              </a:solidFill>
            </a:endParaRPr>
          </a:p>
        </p:txBody>
      </p:sp>
    </p:spTree>
    <p:extLst>
      <p:ext uri="{BB962C8B-B14F-4D97-AF65-F5344CB8AC3E}">
        <p14:creationId xmlns:p14="http://schemas.microsoft.com/office/powerpoint/2010/main" val="3796895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403" y="171450"/>
            <a:ext cx="8207375" cy="567848"/>
          </a:xfrm>
        </p:spPr>
        <p:txBody>
          <a:bodyPr/>
          <a:lstStyle/>
          <a:p>
            <a:r>
              <a:rPr lang="en-US" dirty="0" smtClean="0">
                <a:solidFill>
                  <a:schemeClr val="tx1"/>
                </a:solidFill>
              </a:rPr>
              <a:t>Best Economics</a:t>
            </a:r>
            <a:endParaRPr lang="en-US" dirty="0">
              <a:solidFill>
                <a:schemeClr val="tx1"/>
              </a:solidFill>
            </a:endParaRPr>
          </a:p>
        </p:txBody>
      </p:sp>
      <p:sp>
        <p:nvSpPr>
          <p:cNvPr id="3" name="Content Placeholder 2"/>
          <p:cNvSpPr>
            <a:spLocks noGrp="1"/>
          </p:cNvSpPr>
          <p:nvPr>
            <p:ph idx="4294967295"/>
          </p:nvPr>
        </p:nvSpPr>
        <p:spPr>
          <a:xfrm>
            <a:off x="395536" y="1085849"/>
            <a:ext cx="8429077" cy="3862165"/>
          </a:xfrm>
          <a:prstGeom prst="rect">
            <a:avLst/>
          </a:prstGeom>
        </p:spPr>
        <p:txBody>
          <a:bodyPr lIns="68589" tIns="34295" rIns="68589" bIns="34295"/>
          <a:lstStyle/>
          <a:p>
            <a:pPr>
              <a:lnSpc>
                <a:spcPct val="200000"/>
              </a:lnSpc>
            </a:pPr>
            <a:r>
              <a:rPr lang="en-US" dirty="0" smtClean="0">
                <a:solidFill>
                  <a:schemeClr val="tx1"/>
                </a:solidFill>
              </a:rPr>
              <a:t>Revenue sharing for new </a:t>
            </a:r>
            <a:r>
              <a:rPr lang="en-US" dirty="0">
                <a:solidFill>
                  <a:schemeClr val="tx1"/>
                </a:solidFill>
              </a:rPr>
              <a:t>app: 70% </a:t>
            </a:r>
            <a:r>
              <a:rPr lang="en-US" dirty="0" smtClean="0">
                <a:solidFill>
                  <a:schemeClr val="tx1"/>
                </a:solidFill>
              </a:rPr>
              <a:t>to start</a:t>
            </a:r>
          </a:p>
          <a:p>
            <a:pPr>
              <a:lnSpc>
                <a:spcPct val="200000"/>
              </a:lnSpc>
            </a:pPr>
            <a:r>
              <a:rPr lang="en-US" dirty="0" smtClean="0">
                <a:solidFill>
                  <a:schemeClr val="tx1"/>
                </a:solidFill>
              </a:rPr>
              <a:t>Revenue </a:t>
            </a:r>
            <a:r>
              <a:rPr lang="en-US" dirty="0">
                <a:solidFill>
                  <a:schemeClr val="tx1"/>
                </a:solidFill>
              </a:rPr>
              <a:t>sharing </a:t>
            </a:r>
            <a:r>
              <a:rPr lang="en-US" dirty="0" smtClean="0">
                <a:solidFill>
                  <a:schemeClr val="tx1"/>
                </a:solidFill>
              </a:rPr>
              <a:t>after </a:t>
            </a:r>
            <a:r>
              <a:rPr lang="en-US" dirty="0">
                <a:solidFill>
                  <a:schemeClr val="tx1"/>
                </a:solidFill>
              </a:rPr>
              <a:t>app grosses $</a:t>
            </a:r>
            <a:r>
              <a:rPr lang="en-US" dirty="0" smtClean="0">
                <a:solidFill>
                  <a:schemeClr val="tx1"/>
                </a:solidFill>
              </a:rPr>
              <a:t>25K: 80</a:t>
            </a:r>
            <a:r>
              <a:rPr lang="en-US" dirty="0">
                <a:solidFill>
                  <a:schemeClr val="tx1"/>
                </a:solidFill>
              </a:rPr>
              <a:t>% </a:t>
            </a:r>
          </a:p>
          <a:p>
            <a:pPr>
              <a:lnSpc>
                <a:spcPct val="200000"/>
              </a:lnSpc>
            </a:pPr>
            <a:r>
              <a:rPr lang="en-US" dirty="0" smtClean="0">
                <a:solidFill>
                  <a:schemeClr val="tx1"/>
                </a:solidFill>
              </a:rPr>
              <a:t>You control the pricing of your app: $1.49 - $999.99</a:t>
            </a:r>
          </a:p>
          <a:p>
            <a:pPr>
              <a:lnSpc>
                <a:spcPct val="200000"/>
              </a:lnSpc>
            </a:pPr>
            <a:endParaRPr lang="en-US" dirty="0">
              <a:solidFill>
                <a:schemeClr val="tx1"/>
              </a:solidFill>
            </a:endParaRPr>
          </a:p>
        </p:txBody>
      </p:sp>
    </p:spTree>
    <p:extLst>
      <p:ext uri="{BB962C8B-B14F-4D97-AF65-F5344CB8AC3E}">
        <p14:creationId xmlns:p14="http://schemas.microsoft.com/office/powerpoint/2010/main" val="2010650548"/>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kzaw-pro-19\MyDocs4\bethomps\My Documents\JR Decks\Business Model\app certification.png"/>
          <p:cNvPicPr>
            <a:picLocks noChangeAspect="1" noChangeArrowheads="1"/>
          </p:cNvPicPr>
          <p:nvPr/>
        </p:nvPicPr>
        <p:blipFill rotWithShape="1">
          <a:blip r:embed="rId3">
            <a:extLst>
              <a:ext uri="{28A0092B-C50C-407E-A947-70E740481C1C}">
                <a14:useLocalDpi xmlns:a14="http://schemas.microsoft.com/office/drawing/2010/main" val="0"/>
              </a:ext>
            </a:extLst>
          </a:blip>
          <a:srcRect r="56117"/>
          <a:stretch/>
        </p:blipFill>
        <p:spPr bwMode="auto">
          <a:xfrm>
            <a:off x="658719" y="911325"/>
            <a:ext cx="3341632" cy="3489226"/>
          </a:xfrm>
          <a:prstGeom prst="rect">
            <a:avLst/>
          </a:prstGeom>
          <a:ln>
            <a:solidFill>
              <a:schemeClr val="bg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http://blogs.msdn.com/cfs-file.ashx/__key/communityserver-blogs-components-weblogfiles/00-00-01-49-52-metablogapi/3630.image2_5F00_7784245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2427" y="228601"/>
            <a:ext cx="4017207" cy="5187170"/>
          </a:xfrm>
          <a:prstGeom prst="rect">
            <a:avLst/>
          </a:prstGeom>
          <a:ln>
            <a:solidFill>
              <a:schemeClr val="bg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descr="C:\Users\shahin\Desktop\StoreCertPip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6330" y="-171450"/>
            <a:ext cx="3497366" cy="5212897"/>
          </a:xfrm>
          <a:prstGeom prst="rect">
            <a:avLst/>
          </a:prstGeom>
          <a:ln>
            <a:solidFill>
              <a:schemeClr val="bg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smtClean="0"/>
              <a:t>Certification and Onboarding</a:t>
            </a:r>
            <a:endParaRPr lang="en-US" dirty="0"/>
          </a:p>
        </p:txBody>
      </p:sp>
    </p:spTree>
    <p:extLst>
      <p:ext uri="{BB962C8B-B14F-4D97-AF65-F5344CB8AC3E}">
        <p14:creationId xmlns:p14="http://schemas.microsoft.com/office/powerpoint/2010/main" val="2856112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6" presetClass="emph" presetSubtype="0" fill="hold" nodeType="afterEffect">
                                  <p:stCondLst>
                                    <p:cond delay="0"/>
                                  </p:stCondLst>
                                  <p:childTnLst>
                                    <p:animScale>
                                      <p:cBhvr>
                                        <p:cTn id="10" dur="2000" fill="hold"/>
                                        <p:tgtEl>
                                          <p:spTgt spid="1026"/>
                                        </p:tgtEl>
                                      </p:cBhvr>
                                      <p:by x="85000" y="8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500"/>
                            </p:stCondLst>
                            <p:childTnLst>
                              <p:par>
                                <p:cTn id="17" presetID="6" presetClass="emph" presetSubtype="0" fill="hold" nodeType="afterEffect">
                                  <p:stCondLst>
                                    <p:cond delay="0"/>
                                  </p:stCondLst>
                                  <p:childTnLst>
                                    <p:animScale>
                                      <p:cBhvr>
                                        <p:cTn id="18" dur="2000" fill="hold"/>
                                        <p:tgtEl>
                                          <p:spTgt spid="3"/>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shahin\Desktop\store analytics\appsummar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408" y="-57150"/>
            <a:ext cx="7531474" cy="531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496202"/>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Monetization: Best Practices</a:t>
            </a:r>
            <a:endParaRPr lang="en-US" dirty="0">
              <a:solidFill>
                <a:schemeClr val="tx1"/>
              </a:solidFill>
            </a:endParaRPr>
          </a:p>
        </p:txBody>
      </p:sp>
      <p:sp>
        <p:nvSpPr>
          <p:cNvPr id="3" name="Text Placeholder 2"/>
          <p:cNvSpPr>
            <a:spLocks noGrp="1"/>
          </p:cNvSpPr>
          <p:nvPr>
            <p:ph type="body" sz="quarter" idx="10"/>
          </p:nvPr>
        </p:nvSpPr>
        <p:spPr>
          <a:xfrm>
            <a:off x="389437" y="1085850"/>
            <a:ext cx="8363937" cy="3408626"/>
          </a:xfrm>
        </p:spPr>
        <p:txBody>
          <a:bodyPr/>
          <a:lstStyle/>
          <a:p>
            <a:pPr>
              <a:lnSpc>
                <a:spcPct val="100000"/>
              </a:lnSpc>
              <a:spcBef>
                <a:spcPts val="1500"/>
              </a:spcBef>
            </a:pPr>
            <a:r>
              <a:rPr lang="en-US" sz="2700" dirty="0">
                <a:solidFill>
                  <a:schemeClr val="tx1"/>
                </a:solidFill>
              </a:rPr>
              <a:t>One app for both trial and full functionality</a:t>
            </a:r>
          </a:p>
          <a:p>
            <a:pPr>
              <a:lnSpc>
                <a:spcPct val="100000"/>
              </a:lnSpc>
              <a:spcBef>
                <a:spcPts val="1500"/>
              </a:spcBef>
            </a:pPr>
            <a:r>
              <a:rPr lang="en-US" sz="2700" dirty="0">
                <a:solidFill>
                  <a:schemeClr val="tx1"/>
                </a:solidFill>
              </a:rPr>
              <a:t>Tell users about limitations of the trial </a:t>
            </a:r>
          </a:p>
          <a:p>
            <a:pPr>
              <a:lnSpc>
                <a:spcPct val="100000"/>
              </a:lnSpc>
              <a:spcBef>
                <a:spcPts val="1500"/>
              </a:spcBef>
            </a:pPr>
            <a:r>
              <a:rPr lang="en-US" sz="2700" dirty="0">
                <a:solidFill>
                  <a:schemeClr val="tx1"/>
                </a:solidFill>
              </a:rPr>
              <a:t>Register callback for license changes</a:t>
            </a:r>
          </a:p>
          <a:p>
            <a:pPr>
              <a:lnSpc>
                <a:spcPct val="100000"/>
              </a:lnSpc>
              <a:spcBef>
                <a:spcPts val="1500"/>
              </a:spcBef>
            </a:pPr>
            <a:r>
              <a:rPr lang="en-US" sz="2700" dirty="0">
                <a:solidFill>
                  <a:schemeClr val="tx1"/>
                </a:solidFill>
              </a:rPr>
              <a:t>Encourage additional purchases</a:t>
            </a:r>
          </a:p>
          <a:p>
            <a:pPr>
              <a:lnSpc>
                <a:spcPct val="100000"/>
              </a:lnSpc>
              <a:spcBef>
                <a:spcPts val="1500"/>
              </a:spcBef>
            </a:pPr>
            <a:r>
              <a:rPr lang="en-US" sz="2700" dirty="0">
                <a:solidFill>
                  <a:schemeClr val="tx1"/>
                </a:solidFill>
              </a:rPr>
              <a:t>Increase engagement = grow game value over time</a:t>
            </a:r>
            <a:endParaRPr lang="en-US" sz="2400" dirty="0">
              <a:solidFill>
                <a:schemeClr val="tx1"/>
              </a:solidFill>
            </a:endParaRPr>
          </a:p>
          <a:p>
            <a:pPr lvl="1">
              <a:lnSpc>
                <a:spcPct val="100000"/>
              </a:lnSpc>
              <a:spcBef>
                <a:spcPts val="1500"/>
              </a:spcBef>
            </a:pPr>
            <a:endParaRPr lang="en-US" sz="2400" dirty="0">
              <a:solidFill>
                <a:schemeClr val="tx1"/>
              </a:solidFill>
            </a:endParaRPr>
          </a:p>
        </p:txBody>
      </p:sp>
    </p:spTree>
    <p:extLst>
      <p:ext uri="{BB962C8B-B14F-4D97-AF65-F5344CB8AC3E}">
        <p14:creationId xmlns:p14="http://schemas.microsoft.com/office/powerpoint/2010/main" val="204319929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Success Factors</a:t>
            </a:r>
            <a:endParaRPr lang="en-US" dirty="0">
              <a:solidFill>
                <a:schemeClr val="tx1"/>
              </a:solidFill>
            </a:endParaRPr>
          </a:p>
        </p:txBody>
      </p:sp>
      <p:sp>
        <p:nvSpPr>
          <p:cNvPr id="3" name="Content Placeholder 2"/>
          <p:cNvSpPr>
            <a:spLocks noGrp="1"/>
          </p:cNvSpPr>
          <p:nvPr>
            <p:ph sz="quarter" idx="10"/>
          </p:nvPr>
        </p:nvSpPr>
        <p:spPr>
          <a:xfrm>
            <a:off x="468313" y="1059582"/>
            <a:ext cx="8207375" cy="3888258"/>
          </a:xfrm>
        </p:spPr>
        <p:txBody>
          <a:bodyPr>
            <a:normAutofit/>
          </a:bodyPr>
          <a:lstStyle/>
          <a:p>
            <a:r>
              <a:rPr lang="en-US" dirty="0" smtClean="0">
                <a:solidFill>
                  <a:schemeClr val="tx1"/>
                </a:solidFill>
              </a:rPr>
              <a:t>A </a:t>
            </a:r>
            <a:r>
              <a:rPr lang="en-US" dirty="0">
                <a:solidFill>
                  <a:schemeClr val="tx1"/>
                </a:solidFill>
              </a:rPr>
              <a:t>G</a:t>
            </a:r>
            <a:r>
              <a:rPr lang="en-US" dirty="0" smtClean="0">
                <a:solidFill>
                  <a:schemeClr val="tx1"/>
                </a:solidFill>
              </a:rPr>
              <a:t>reat Concept</a:t>
            </a:r>
          </a:p>
          <a:p>
            <a:pPr lvl="1"/>
            <a:r>
              <a:rPr lang="en-US" sz="1600" dirty="0" smtClean="0">
                <a:solidFill>
                  <a:schemeClr val="tx1"/>
                </a:solidFill>
              </a:rPr>
              <a:t>Innovative and appealing to the chosen audience</a:t>
            </a:r>
          </a:p>
          <a:p>
            <a:pPr lvl="1"/>
            <a:endParaRPr lang="en-US" sz="1300" dirty="0" smtClean="0">
              <a:solidFill>
                <a:schemeClr val="tx1"/>
              </a:solidFill>
            </a:endParaRPr>
          </a:p>
          <a:p>
            <a:r>
              <a:rPr lang="en-US" dirty="0" smtClean="0">
                <a:solidFill>
                  <a:schemeClr val="tx1"/>
                </a:solidFill>
              </a:rPr>
              <a:t>A Polished Implementation</a:t>
            </a:r>
          </a:p>
          <a:p>
            <a:pPr lvl="1"/>
            <a:r>
              <a:rPr lang="en-US" sz="1600" dirty="0" smtClean="0">
                <a:solidFill>
                  <a:schemeClr val="tx1"/>
                </a:solidFill>
              </a:rPr>
              <a:t>Excellent user experience from discovery on</a:t>
            </a:r>
          </a:p>
          <a:p>
            <a:pPr lvl="1"/>
            <a:endParaRPr lang="en-US" sz="1600" dirty="0" smtClean="0">
              <a:solidFill>
                <a:schemeClr val="tx1"/>
              </a:solidFill>
            </a:endParaRPr>
          </a:p>
          <a:p>
            <a:r>
              <a:rPr lang="en-US" sz="3200" dirty="0" smtClean="0">
                <a:solidFill>
                  <a:schemeClr val="tx1"/>
                </a:solidFill>
              </a:rPr>
              <a:t>Good Visibility </a:t>
            </a:r>
          </a:p>
          <a:p>
            <a:pPr lvl="1"/>
            <a:r>
              <a:rPr lang="en-US" sz="1600" dirty="0" smtClean="0">
                <a:solidFill>
                  <a:schemeClr val="tx1"/>
                </a:solidFill>
              </a:rPr>
              <a:t>Getting the word out via effective media</a:t>
            </a:r>
          </a:p>
          <a:p>
            <a:pPr lvl="1"/>
            <a:endParaRPr lang="en-US" sz="1600" dirty="0" smtClean="0">
              <a:solidFill>
                <a:schemeClr val="tx1"/>
              </a:solidFill>
            </a:endParaRPr>
          </a:p>
          <a:p>
            <a:r>
              <a:rPr lang="en-US" sz="3200" dirty="0">
                <a:solidFill>
                  <a:schemeClr val="tx1"/>
                </a:solidFill>
              </a:rPr>
              <a:t>Appropriate Business Model</a:t>
            </a:r>
          </a:p>
          <a:p>
            <a:pPr lvl="1"/>
            <a:r>
              <a:rPr lang="en-US" sz="1600" dirty="0">
                <a:solidFill>
                  <a:schemeClr val="tx1"/>
                </a:solidFill>
              </a:rPr>
              <a:t>Pricing, trial </a:t>
            </a:r>
            <a:r>
              <a:rPr lang="en-US" sz="1600" dirty="0" err="1">
                <a:solidFill>
                  <a:schemeClr val="tx1"/>
                </a:solidFill>
              </a:rPr>
              <a:t>vs</a:t>
            </a:r>
            <a:r>
              <a:rPr lang="en-US" sz="1600" dirty="0">
                <a:solidFill>
                  <a:schemeClr val="tx1"/>
                </a:solidFill>
              </a:rPr>
              <a:t> in-app purchase </a:t>
            </a:r>
            <a:r>
              <a:rPr lang="en-US" sz="1600" dirty="0" err="1">
                <a:solidFill>
                  <a:schemeClr val="tx1"/>
                </a:solidFill>
              </a:rPr>
              <a:t>vs</a:t>
            </a:r>
            <a:r>
              <a:rPr lang="en-US" sz="1600" dirty="0">
                <a:solidFill>
                  <a:schemeClr val="tx1"/>
                </a:solidFill>
              </a:rPr>
              <a:t> DLC </a:t>
            </a:r>
            <a:r>
              <a:rPr lang="en-US" sz="1600" dirty="0" err="1">
                <a:solidFill>
                  <a:schemeClr val="tx1"/>
                </a:solidFill>
              </a:rPr>
              <a:t>vs</a:t>
            </a:r>
            <a:r>
              <a:rPr lang="en-US" sz="1600" dirty="0">
                <a:solidFill>
                  <a:schemeClr val="tx1"/>
                </a:solidFill>
              </a:rPr>
              <a:t> ad-based</a:t>
            </a:r>
          </a:p>
          <a:p>
            <a:pPr lvl="1"/>
            <a:endParaRPr lang="en-US" sz="1600" dirty="0">
              <a:solidFill>
                <a:schemeClr val="tx1"/>
              </a:solidFill>
            </a:endParaRPr>
          </a:p>
        </p:txBody>
      </p:sp>
    </p:spTree>
    <p:extLst>
      <p:ext uri="{BB962C8B-B14F-4D97-AF65-F5344CB8AC3E}">
        <p14:creationId xmlns:p14="http://schemas.microsoft.com/office/powerpoint/2010/main" val="24512886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Additional Resources</a:t>
            </a:r>
            <a:endParaRPr lang="en-US" dirty="0">
              <a:solidFill>
                <a:schemeClr val="tx1"/>
              </a:solidFill>
            </a:endParaRPr>
          </a:p>
        </p:txBody>
      </p:sp>
      <p:sp>
        <p:nvSpPr>
          <p:cNvPr id="3" name="Content Placeholder 2"/>
          <p:cNvSpPr>
            <a:spLocks noGrp="1"/>
          </p:cNvSpPr>
          <p:nvPr>
            <p:ph sz="quarter" idx="10"/>
          </p:nvPr>
        </p:nvSpPr>
        <p:spPr>
          <a:xfrm>
            <a:off x="468313" y="1347788"/>
            <a:ext cx="8496175" cy="3240088"/>
          </a:xfrm>
        </p:spPr>
        <p:txBody>
          <a:bodyPr>
            <a:normAutofit/>
          </a:bodyPr>
          <a:lstStyle/>
          <a:p>
            <a:r>
              <a:rPr lang="en-US" dirty="0" smtClean="0">
                <a:solidFill>
                  <a:schemeClr val="tx1"/>
                </a:solidFill>
              </a:rPr>
              <a:t>Keep an eye out for help:</a:t>
            </a:r>
          </a:p>
          <a:p>
            <a:r>
              <a:rPr lang="en-US" dirty="0" smtClean="0">
                <a:solidFill>
                  <a:schemeClr val="tx1"/>
                </a:solidFill>
              </a:rPr>
              <a:t>Friends, relatives may have useful skills e.g. tester</a:t>
            </a:r>
          </a:p>
          <a:p>
            <a:endParaRPr lang="en-US" dirty="0" smtClean="0">
              <a:solidFill>
                <a:schemeClr val="tx1"/>
              </a:solidFill>
            </a:endParaRPr>
          </a:p>
          <a:p>
            <a:r>
              <a:rPr lang="en-US" dirty="0" smtClean="0">
                <a:solidFill>
                  <a:schemeClr val="tx1"/>
                </a:solidFill>
              </a:rPr>
              <a:t>Crowd-funding may be what you need</a:t>
            </a:r>
            <a:endParaRPr lang="en-US" dirty="0">
              <a:solidFill>
                <a:schemeClr val="tx1"/>
              </a:solidFill>
            </a:endParaRPr>
          </a:p>
          <a:p>
            <a:r>
              <a:rPr lang="en-US" dirty="0" err="1" smtClean="0">
                <a:solidFill>
                  <a:schemeClr val="tx1"/>
                </a:solidFill>
              </a:rPr>
              <a:t>Kickstarter</a:t>
            </a:r>
            <a:r>
              <a:rPr lang="en-US" dirty="0" smtClean="0">
                <a:solidFill>
                  <a:schemeClr val="tx1"/>
                </a:solidFill>
              </a:rPr>
              <a:t> or similar sites</a:t>
            </a:r>
            <a:endParaRPr lang="en-US" dirty="0">
              <a:solidFill>
                <a:schemeClr val="tx1"/>
              </a:solidFill>
            </a:endParaRPr>
          </a:p>
        </p:txBody>
      </p:sp>
    </p:spTree>
    <p:extLst>
      <p:ext uri="{BB962C8B-B14F-4D97-AF65-F5344CB8AC3E}">
        <p14:creationId xmlns:p14="http://schemas.microsoft.com/office/powerpoint/2010/main" val="4270852028"/>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Time to Act</a:t>
            </a:r>
            <a:endParaRPr lang="en-US" dirty="0">
              <a:solidFill>
                <a:schemeClr val="tx1"/>
              </a:solidFill>
            </a:endParaRPr>
          </a:p>
        </p:txBody>
      </p:sp>
      <p:sp>
        <p:nvSpPr>
          <p:cNvPr id="3" name="Content Placeholder 2"/>
          <p:cNvSpPr>
            <a:spLocks noGrp="1"/>
          </p:cNvSpPr>
          <p:nvPr>
            <p:ph idx="4294967295"/>
          </p:nvPr>
        </p:nvSpPr>
        <p:spPr>
          <a:xfrm>
            <a:off x="389436" y="800100"/>
            <a:ext cx="8363938" cy="3693319"/>
          </a:xfrm>
          <a:prstGeom prst="rect">
            <a:avLst/>
          </a:prstGeom>
        </p:spPr>
        <p:txBody>
          <a:bodyPr lIns="68589" tIns="34295" rIns="68589" bIns="34295"/>
          <a:lstStyle/>
          <a:p>
            <a:pPr>
              <a:lnSpc>
                <a:spcPct val="150000"/>
              </a:lnSpc>
            </a:pPr>
            <a:r>
              <a:rPr lang="en-US" sz="2400" dirty="0">
                <a:solidFill>
                  <a:schemeClr val="tx1"/>
                </a:solidFill>
              </a:rPr>
              <a:t>Biggest opportunity. Ever.</a:t>
            </a:r>
          </a:p>
          <a:p>
            <a:pPr>
              <a:lnSpc>
                <a:spcPct val="150000"/>
              </a:lnSpc>
            </a:pPr>
            <a:r>
              <a:rPr lang="en-US" sz="2400" dirty="0">
                <a:solidFill>
                  <a:schemeClr val="tx1"/>
                </a:solidFill>
              </a:rPr>
              <a:t>Windows 8 Consumer Preview is now available. </a:t>
            </a:r>
          </a:p>
          <a:p>
            <a:pPr>
              <a:lnSpc>
                <a:spcPct val="150000"/>
              </a:lnSpc>
            </a:pPr>
            <a:r>
              <a:rPr lang="en-US" sz="2400" dirty="0">
                <a:solidFill>
                  <a:schemeClr val="tx1"/>
                </a:solidFill>
              </a:rPr>
              <a:t>Check out the store.</a:t>
            </a:r>
          </a:p>
          <a:p>
            <a:pPr>
              <a:lnSpc>
                <a:spcPct val="150000"/>
              </a:lnSpc>
            </a:pPr>
            <a:r>
              <a:rPr lang="en-US" sz="2400" dirty="0">
                <a:solidFill>
                  <a:schemeClr val="tx1"/>
                </a:solidFill>
              </a:rPr>
              <a:t>Go build great games.</a:t>
            </a:r>
          </a:p>
          <a:p>
            <a:pPr>
              <a:lnSpc>
                <a:spcPct val="150000"/>
              </a:lnSpc>
            </a:pPr>
            <a:r>
              <a:rPr lang="en-US" sz="2400" dirty="0">
                <a:solidFill>
                  <a:schemeClr val="tx1"/>
                </a:solidFill>
                <a:hlinkClick r:id="rId3"/>
              </a:rPr>
              <a:t>http://</a:t>
            </a:r>
            <a:r>
              <a:rPr lang="en-US" sz="2400" dirty="0" smtClean="0">
                <a:solidFill>
                  <a:schemeClr val="tx1"/>
                </a:solidFill>
                <a:hlinkClick r:id="rId3"/>
              </a:rPr>
              <a:t>dev.windows.com</a:t>
            </a:r>
            <a:endParaRPr lang="en-US" sz="2400" dirty="0" smtClean="0">
              <a:solidFill>
                <a:schemeClr val="tx1"/>
              </a:solidFill>
            </a:endParaRPr>
          </a:p>
        </p:txBody>
      </p:sp>
    </p:spTree>
    <p:extLst>
      <p:ext uri="{BB962C8B-B14F-4D97-AF65-F5344CB8AC3E}">
        <p14:creationId xmlns:p14="http://schemas.microsoft.com/office/powerpoint/2010/main" val="381352054"/>
      </p:ext>
    </p:extLst>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8312" y="699542"/>
            <a:ext cx="8207375" cy="1889893"/>
          </a:xfrm>
        </p:spPr>
        <p:txBody>
          <a:bodyPr>
            <a:noAutofit/>
          </a:bodyPr>
          <a:lstStyle/>
          <a:p>
            <a:r>
              <a:rPr lang="de-CH" sz="16600" dirty="0" smtClean="0"/>
              <a:t>Q &amp; A</a:t>
            </a:r>
          </a:p>
        </p:txBody>
      </p:sp>
      <p:sp>
        <p:nvSpPr>
          <p:cNvPr id="3" name="Text Placeholder 2"/>
          <p:cNvSpPr>
            <a:spLocks noGrp="1"/>
          </p:cNvSpPr>
          <p:nvPr>
            <p:ph type="body" sz="quarter" idx="11"/>
          </p:nvPr>
        </p:nvSpPr>
        <p:spPr>
          <a:xfrm>
            <a:off x="468313" y="3291830"/>
            <a:ext cx="8207375" cy="1296045"/>
          </a:xfrm>
        </p:spPr>
        <p:txBody>
          <a:bodyPr>
            <a:normAutofit/>
          </a:bodyPr>
          <a:lstStyle/>
          <a:p>
            <a:endParaRPr lang="de-CH" dirty="0" smtClean="0"/>
          </a:p>
        </p:txBody>
      </p:sp>
    </p:spTree>
    <p:extLst>
      <p:ext uri="{BB962C8B-B14F-4D97-AF65-F5344CB8AC3E}">
        <p14:creationId xmlns:p14="http://schemas.microsoft.com/office/powerpoint/2010/main" val="872466194"/>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2823986" y="2171700"/>
            <a:ext cx="3515281" cy="591068"/>
          </a:xfrm>
          <a:prstGeom prst="rect">
            <a:avLst/>
          </a:prstGeom>
          <a:noFill/>
          <a:ln>
            <a:noFill/>
          </a:ln>
        </p:spPr>
      </p:pic>
      <p:sp>
        <p:nvSpPr>
          <p:cNvPr id="5" name="Text Box 3"/>
          <p:cNvSpPr txBox="1">
            <a:spLocks noChangeArrowheads="1"/>
          </p:cNvSpPr>
          <p:nvPr/>
        </p:nvSpPr>
        <p:spPr bwMode="blackWhite">
          <a:xfrm>
            <a:off x="390627" y="4723724"/>
            <a:ext cx="8382000" cy="23083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 2012 Microsoft Corporation. All rights reserved. Microsoft, Windows, Windows Vista and other product names are or may be registered trademarks and/or trademarks in the U.S. and/or other countries.</a:t>
            </a:r>
          </a:p>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05236197"/>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The Game Development Process</a:t>
            </a:r>
            <a:endParaRPr lang="en-US" dirty="0">
              <a:solidFill>
                <a:schemeClr val="tx1"/>
              </a:solidFill>
            </a:endParaRPr>
          </a:p>
        </p:txBody>
      </p:sp>
      <p:sp>
        <p:nvSpPr>
          <p:cNvPr id="3" name="Content Placeholder 2"/>
          <p:cNvSpPr>
            <a:spLocks noGrp="1"/>
          </p:cNvSpPr>
          <p:nvPr>
            <p:ph sz="quarter" idx="10"/>
          </p:nvPr>
        </p:nvSpPr>
        <p:spPr/>
        <p:txBody>
          <a:bodyPr>
            <a:normAutofit fontScale="92500" lnSpcReduction="20000"/>
          </a:bodyPr>
          <a:lstStyle/>
          <a:p>
            <a:r>
              <a:rPr lang="en-US" dirty="0" smtClean="0">
                <a:solidFill>
                  <a:schemeClr val="tx1"/>
                </a:solidFill>
              </a:rPr>
              <a:t>Pre-Production</a:t>
            </a:r>
            <a:endParaRPr lang="en-US" dirty="0">
              <a:solidFill>
                <a:schemeClr val="tx1"/>
              </a:solidFill>
            </a:endParaRPr>
          </a:p>
          <a:p>
            <a:r>
              <a:rPr lang="en-US" dirty="0" smtClean="0">
                <a:solidFill>
                  <a:schemeClr val="tx1"/>
                </a:solidFill>
              </a:rPr>
              <a:t>	Customer Identification</a:t>
            </a:r>
          </a:p>
          <a:p>
            <a:r>
              <a:rPr lang="en-US" dirty="0" smtClean="0">
                <a:solidFill>
                  <a:schemeClr val="tx1"/>
                </a:solidFill>
              </a:rPr>
              <a:t>	Ideation/Creativity</a:t>
            </a:r>
          </a:p>
          <a:p>
            <a:r>
              <a:rPr lang="en-US" dirty="0" smtClean="0">
                <a:solidFill>
                  <a:schemeClr val="tx1"/>
                </a:solidFill>
              </a:rPr>
              <a:t>Production</a:t>
            </a:r>
          </a:p>
          <a:p>
            <a:r>
              <a:rPr lang="en-US" dirty="0" smtClean="0">
                <a:solidFill>
                  <a:schemeClr val="tx1"/>
                </a:solidFill>
              </a:rPr>
              <a:t>	Game Design</a:t>
            </a:r>
          </a:p>
          <a:p>
            <a:r>
              <a:rPr lang="en-US" dirty="0" smtClean="0">
                <a:solidFill>
                  <a:schemeClr val="tx1"/>
                </a:solidFill>
              </a:rPr>
              <a:t>	Art</a:t>
            </a:r>
            <a:endParaRPr lang="en-US" dirty="0">
              <a:solidFill>
                <a:schemeClr val="tx1"/>
              </a:solidFill>
            </a:endParaRPr>
          </a:p>
          <a:p>
            <a:r>
              <a:rPr lang="en-US" dirty="0" smtClean="0">
                <a:solidFill>
                  <a:schemeClr val="tx1"/>
                </a:solidFill>
              </a:rPr>
              <a:t>	Coding</a:t>
            </a:r>
          </a:p>
          <a:p>
            <a:r>
              <a:rPr lang="en-US" dirty="0" smtClean="0">
                <a:solidFill>
                  <a:schemeClr val="tx1"/>
                </a:solidFill>
              </a:rPr>
              <a:t>	Biz</a:t>
            </a:r>
          </a:p>
        </p:txBody>
      </p:sp>
    </p:spTree>
    <p:extLst>
      <p:ext uri="{BB962C8B-B14F-4D97-AF65-F5344CB8AC3E}">
        <p14:creationId xmlns:p14="http://schemas.microsoft.com/office/powerpoint/2010/main" val="3222357169"/>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CH" dirty="0" smtClean="0"/>
              <a:t>Agenda</a:t>
            </a:r>
            <a:endParaRPr lang="de-CH" dirty="0"/>
          </a:p>
        </p:txBody>
      </p:sp>
      <p:sp>
        <p:nvSpPr>
          <p:cNvPr id="5" name="Content Placeholder 4"/>
          <p:cNvSpPr>
            <a:spLocks noGrp="1"/>
          </p:cNvSpPr>
          <p:nvPr>
            <p:ph sz="quarter" idx="10"/>
          </p:nvPr>
        </p:nvSpPr>
        <p:spPr/>
        <p:txBody>
          <a:bodyPr>
            <a:normAutofit fontScale="85000" lnSpcReduction="20000"/>
          </a:bodyPr>
          <a:lstStyle/>
          <a:p>
            <a:r>
              <a:rPr lang="en-US" dirty="0"/>
              <a:t>Introductions</a:t>
            </a:r>
          </a:p>
          <a:p>
            <a:r>
              <a:rPr lang="en-US" dirty="0"/>
              <a:t>The Breadth of the Genre</a:t>
            </a:r>
          </a:p>
          <a:p>
            <a:r>
              <a:rPr lang="en-US" dirty="0"/>
              <a:t>Development Process</a:t>
            </a:r>
          </a:p>
          <a:p>
            <a:r>
              <a:rPr lang="en-US" dirty="0"/>
              <a:t>The New Opportunity</a:t>
            </a:r>
          </a:p>
          <a:p>
            <a:r>
              <a:rPr lang="en-US" dirty="0"/>
              <a:t>Sources of Inspiration/Creativity</a:t>
            </a:r>
          </a:p>
          <a:p>
            <a:r>
              <a:rPr lang="en-US" dirty="0" err="1" smtClean="0"/>
              <a:t>Demoscene</a:t>
            </a:r>
            <a:r>
              <a:rPr lang="en-US" dirty="0"/>
              <a:t>, customer feedback, arcades</a:t>
            </a:r>
          </a:p>
          <a:p>
            <a:endParaRPr lang="en-US" dirty="0"/>
          </a:p>
          <a:p>
            <a:r>
              <a:rPr lang="de-CH" dirty="0" smtClean="0"/>
              <a:t>1	20’</a:t>
            </a:r>
          </a:p>
          <a:p>
            <a:pPr lvl="1"/>
            <a:r>
              <a:rPr lang="de-CH" dirty="0" smtClean="0"/>
              <a:t>Subtopic 1	5’</a:t>
            </a:r>
          </a:p>
          <a:p>
            <a:pPr lvl="2"/>
            <a:r>
              <a:rPr lang="de-CH" dirty="0" smtClean="0"/>
              <a:t>Subtopic Info</a:t>
            </a:r>
            <a:endParaRPr lang="de-CH" dirty="0"/>
          </a:p>
        </p:txBody>
      </p:sp>
    </p:spTree>
    <p:extLst>
      <p:ext uri="{BB962C8B-B14F-4D97-AF65-F5344CB8AC3E}">
        <p14:creationId xmlns:p14="http://schemas.microsoft.com/office/powerpoint/2010/main" val="1448316285"/>
      </p:ext>
    </p:extLst>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lnSpcReduction="10000"/>
          </a:bodyPr>
          <a:lstStyle/>
          <a:p>
            <a:r>
              <a:rPr lang="de-CH" dirty="0" smtClean="0"/>
              <a:t>General Guidelines</a:t>
            </a:r>
            <a:endParaRPr lang="de-CH" dirty="0"/>
          </a:p>
        </p:txBody>
      </p:sp>
      <p:sp>
        <p:nvSpPr>
          <p:cNvPr id="5" name="Text Placeholder 4"/>
          <p:cNvSpPr>
            <a:spLocks noGrp="1"/>
          </p:cNvSpPr>
          <p:nvPr>
            <p:ph type="body" sz="quarter" idx="11"/>
          </p:nvPr>
        </p:nvSpPr>
        <p:spPr/>
        <p:txBody>
          <a:bodyPr/>
          <a:lstStyle/>
          <a:p>
            <a:r>
              <a:rPr lang="de-CH" dirty="0" smtClean="0"/>
              <a:t>Chapter 1/4</a:t>
            </a:r>
            <a:endParaRPr lang="de-CH" dirty="0"/>
          </a:p>
        </p:txBody>
      </p:sp>
    </p:spTree>
    <p:extLst>
      <p:ext uri="{BB962C8B-B14F-4D97-AF65-F5344CB8AC3E}">
        <p14:creationId xmlns:p14="http://schemas.microsoft.com/office/powerpoint/2010/main" val="1449447126"/>
      </p:ext>
    </p:extLst>
  </p:cSld>
  <p:clrMapOvr>
    <a:masterClrMapping/>
  </p:clrMapOvr>
  <p:transition spd="slow">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Q&amp;A</a:t>
            </a:r>
            <a:endParaRPr lang="en-US" dirty="0"/>
          </a:p>
        </p:txBody>
      </p:sp>
      <p:sp>
        <p:nvSpPr>
          <p:cNvPr id="3" name="Text Placeholder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870936995"/>
      </p:ext>
    </p:extLst>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Colors</a:t>
            </a:r>
            <a:endParaRPr lang="en-US" dirty="0"/>
          </a:p>
        </p:txBody>
      </p:sp>
      <p:sp>
        <p:nvSpPr>
          <p:cNvPr id="3" name="Content Placeholder 2"/>
          <p:cNvSpPr>
            <a:spLocks noGrp="1"/>
          </p:cNvSpPr>
          <p:nvPr>
            <p:ph sz="quarter" idx="10"/>
          </p:nvPr>
        </p:nvSpPr>
        <p:spPr/>
        <p:txBody>
          <a:bodyPr/>
          <a:lstStyle/>
          <a:p>
            <a:r>
              <a:rPr lang="en-US" spc="-75" dirty="0">
                <a:solidFill>
                  <a:schemeClr val="accent2"/>
                </a:solidFill>
              </a:rPr>
              <a:t>Choose 1 core color and up to 3 more secondary colors.</a:t>
            </a:r>
          </a:p>
          <a:p>
            <a:pPr lvl="1"/>
            <a:r>
              <a:rPr lang="en-US" spc="-75" dirty="0">
                <a:solidFill>
                  <a:schemeClr val="tx1"/>
                </a:solidFill>
              </a:rPr>
              <a:t>The core color should be used on the first walk-in slide.</a:t>
            </a:r>
          </a:p>
          <a:p>
            <a:endParaRPr lang="en-US" dirty="0"/>
          </a:p>
        </p:txBody>
      </p:sp>
      <p:sp>
        <p:nvSpPr>
          <p:cNvPr id="4" name="Rectangle 3"/>
          <p:cNvSpPr/>
          <p:nvPr/>
        </p:nvSpPr>
        <p:spPr bwMode="auto">
          <a:xfrm>
            <a:off x="5895362" y="2521207"/>
            <a:ext cx="1222581" cy="1222264"/>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140 198 0</a:t>
            </a:r>
          </a:p>
        </p:txBody>
      </p:sp>
      <p:sp>
        <p:nvSpPr>
          <p:cNvPr id="5" name="Rectangle 4"/>
          <p:cNvSpPr/>
          <p:nvPr/>
        </p:nvSpPr>
        <p:spPr bwMode="auto">
          <a:xfrm>
            <a:off x="5895362" y="3813888"/>
            <a:ext cx="1222581" cy="1222264"/>
          </a:xfrm>
          <a:prstGeom prst="rect">
            <a:avLst/>
          </a:prstGeom>
          <a:solidFill>
            <a:srgbClr val="FF00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255 0 151</a:t>
            </a:r>
          </a:p>
        </p:txBody>
      </p:sp>
      <p:sp>
        <p:nvSpPr>
          <p:cNvPr id="6" name="Rectangle 5"/>
          <p:cNvSpPr/>
          <p:nvPr/>
        </p:nvSpPr>
        <p:spPr bwMode="auto">
          <a:xfrm>
            <a:off x="4605882" y="3813888"/>
            <a:ext cx="1222581" cy="1222264"/>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255 0 0</a:t>
            </a:r>
          </a:p>
        </p:txBody>
      </p:sp>
      <p:sp>
        <p:nvSpPr>
          <p:cNvPr id="7" name="Rectangle 6"/>
          <p:cNvSpPr/>
          <p:nvPr/>
        </p:nvSpPr>
        <p:spPr bwMode="auto">
          <a:xfrm>
            <a:off x="4605882" y="2521207"/>
            <a:ext cx="1222581" cy="1222264"/>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0 166 0</a:t>
            </a:r>
          </a:p>
        </p:txBody>
      </p:sp>
      <p:sp>
        <p:nvSpPr>
          <p:cNvPr id="8" name="Rectangle 7"/>
          <p:cNvSpPr/>
          <p:nvPr/>
        </p:nvSpPr>
        <p:spPr bwMode="auto">
          <a:xfrm>
            <a:off x="3316402" y="2521207"/>
            <a:ext cx="1222581" cy="1222264"/>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0 174 239</a:t>
            </a:r>
          </a:p>
        </p:txBody>
      </p:sp>
      <p:sp>
        <p:nvSpPr>
          <p:cNvPr id="9" name="Rectangle 8"/>
          <p:cNvSpPr/>
          <p:nvPr/>
        </p:nvSpPr>
        <p:spPr bwMode="auto">
          <a:xfrm>
            <a:off x="3316402" y="3813888"/>
            <a:ext cx="1222581" cy="1222264"/>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255 83 0</a:t>
            </a:r>
          </a:p>
        </p:txBody>
      </p:sp>
      <p:sp>
        <p:nvSpPr>
          <p:cNvPr id="10" name="Rectangle 9"/>
          <p:cNvSpPr/>
          <p:nvPr/>
        </p:nvSpPr>
        <p:spPr bwMode="auto">
          <a:xfrm>
            <a:off x="737441" y="2521207"/>
            <a:ext cx="1222581" cy="1222264"/>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0 0 166</a:t>
            </a:r>
          </a:p>
        </p:txBody>
      </p:sp>
      <p:sp>
        <p:nvSpPr>
          <p:cNvPr id="11" name="Rectangle 10"/>
          <p:cNvSpPr/>
          <p:nvPr/>
        </p:nvSpPr>
        <p:spPr bwMode="auto">
          <a:xfrm>
            <a:off x="737441" y="3813888"/>
            <a:ext cx="1222581" cy="1222264"/>
          </a:xfrm>
          <a:prstGeom prst="rect">
            <a:avLst/>
          </a:prstGeom>
          <a:solidFill>
            <a:srgbClr val="FFB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solidFill>
                  <a:srgbClr val="000000"/>
                </a:solidFill>
                <a:latin typeface="Segoe UI" pitchFamily="34" charset="0"/>
                <a:ea typeface="Segoe UI" pitchFamily="34" charset="0"/>
                <a:cs typeface="Segoe UI" pitchFamily="34" charset="0"/>
              </a:rPr>
              <a:t>RGB 255 190 0</a:t>
            </a:r>
          </a:p>
        </p:txBody>
      </p:sp>
      <p:sp>
        <p:nvSpPr>
          <p:cNvPr id="12" name="Rectangle 11"/>
          <p:cNvSpPr/>
          <p:nvPr/>
        </p:nvSpPr>
        <p:spPr bwMode="auto">
          <a:xfrm>
            <a:off x="2026921" y="3813888"/>
            <a:ext cx="1222581" cy="1222264"/>
          </a:xfrm>
          <a:prstGeom prst="rect">
            <a:avLst/>
          </a:prstGeom>
          <a:solidFill>
            <a:srgbClr val="FF8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255 138 0</a:t>
            </a:r>
          </a:p>
        </p:txBody>
      </p:sp>
      <p:sp>
        <p:nvSpPr>
          <p:cNvPr id="13" name="Rectangle 12"/>
          <p:cNvSpPr/>
          <p:nvPr/>
        </p:nvSpPr>
        <p:spPr bwMode="auto">
          <a:xfrm>
            <a:off x="2026921" y="2521207"/>
            <a:ext cx="1222581" cy="1222264"/>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0 113 188</a:t>
            </a:r>
          </a:p>
        </p:txBody>
      </p:sp>
      <p:sp>
        <p:nvSpPr>
          <p:cNvPr id="14" name="Rectangle 13"/>
          <p:cNvSpPr/>
          <p:nvPr/>
        </p:nvSpPr>
        <p:spPr bwMode="auto">
          <a:xfrm>
            <a:off x="7184843" y="2521207"/>
            <a:ext cx="1222581" cy="1222264"/>
          </a:xfrm>
          <a:prstGeom prst="rect">
            <a:avLst/>
          </a:prstGeom>
          <a:solidFill>
            <a:srgbClr val="FFF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solidFill>
                  <a:srgbClr val="000000"/>
                </a:solidFill>
                <a:latin typeface="Segoe UI" pitchFamily="34" charset="0"/>
                <a:ea typeface="Segoe UI" pitchFamily="34" charset="0"/>
                <a:cs typeface="Segoe UI" pitchFamily="34" charset="0"/>
              </a:rPr>
              <a:t>RGB 255 242 0</a:t>
            </a:r>
          </a:p>
        </p:txBody>
      </p:sp>
      <p:sp>
        <p:nvSpPr>
          <p:cNvPr id="15" name="Rectangle 14"/>
          <p:cNvSpPr/>
          <p:nvPr/>
        </p:nvSpPr>
        <p:spPr bwMode="auto">
          <a:xfrm>
            <a:off x="7184843" y="3813888"/>
            <a:ext cx="1222581" cy="1222264"/>
          </a:xfrm>
          <a:prstGeom prst="rect">
            <a:avLst/>
          </a:prstGeom>
          <a:solidFill>
            <a:srgbClr val="9100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145 0 145</a:t>
            </a:r>
          </a:p>
        </p:txBody>
      </p:sp>
    </p:spTree>
    <p:extLst>
      <p:ext uri="{BB962C8B-B14F-4D97-AF65-F5344CB8AC3E}">
        <p14:creationId xmlns:p14="http://schemas.microsoft.com/office/powerpoint/2010/main" val="3840585576"/>
      </p:ext>
    </p:extLst>
  </p:cSld>
  <p:clrMapOvr>
    <a:masterClrMapping/>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Slide Transitions</a:t>
            </a:r>
            <a:endParaRPr lang="en-US" dirty="0"/>
          </a:p>
        </p:txBody>
      </p:sp>
      <p:sp>
        <p:nvSpPr>
          <p:cNvPr id="3" name="Content Placeholder 2"/>
          <p:cNvSpPr>
            <a:spLocks noGrp="1"/>
          </p:cNvSpPr>
          <p:nvPr>
            <p:ph sz="quarter" idx="10"/>
          </p:nvPr>
        </p:nvSpPr>
        <p:spPr/>
        <p:txBody>
          <a:bodyPr/>
          <a:lstStyle/>
          <a:p>
            <a:r>
              <a:rPr lang="en-US" dirty="0">
                <a:solidFill>
                  <a:schemeClr val="accent2"/>
                </a:solidFill>
              </a:rPr>
              <a:t>Limit the slide transitions to two types per deck.</a:t>
            </a:r>
          </a:p>
          <a:p>
            <a:r>
              <a:rPr lang="en-US" dirty="0">
                <a:solidFill>
                  <a:schemeClr val="accent2"/>
                </a:solidFill>
              </a:rPr>
              <a:t>Choose from these preferred settings.</a:t>
            </a:r>
          </a:p>
          <a:p>
            <a:pPr lvl="1"/>
            <a:r>
              <a:rPr lang="en-US" dirty="0"/>
              <a:t>Fade with 1 second duration</a:t>
            </a:r>
          </a:p>
          <a:p>
            <a:pPr lvl="1"/>
            <a:r>
              <a:rPr lang="en-US" dirty="0"/>
              <a:t>Reveal with 1.5 second duration</a:t>
            </a:r>
          </a:p>
          <a:p>
            <a:pPr lvl="1"/>
            <a:r>
              <a:rPr lang="en-US" dirty="0"/>
              <a:t>Push with 1.5 second duration, from right</a:t>
            </a:r>
          </a:p>
          <a:p>
            <a:pPr lvl="1"/>
            <a:r>
              <a:rPr lang="en-US" dirty="0"/>
              <a:t>Pan with 1.5 second duration, from right</a:t>
            </a:r>
          </a:p>
          <a:p>
            <a:endParaRPr lang="en-US" dirty="0" smtClean="0"/>
          </a:p>
        </p:txBody>
      </p:sp>
      <p:pic>
        <p:nvPicPr>
          <p:cNvPr id="4" name="Picture 5"/>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558464" y="2784319"/>
            <a:ext cx="4593712" cy="2359727"/>
          </a:xfrm>
          <a:prstGeom prst="roundRect">
            <a:avLst>
              <a:gd name="adj" fmla="val 119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2959194"/>
      </p:ext>
    </p:extLst>
  </p:cSld>
  <p:clrMapOvr>
    <a:masterClrMapping/>
  </p:clrMapOvr>
  <p:transition spd="slow">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738654" y="1221600"/>
            <a:ext cx="4749172" cy="3510390"/>
            <a:chOff x="-513736" y="1271449"/>
            <a:chExt cx="6759616" cy="4997728"/>
          </a:xfrm>
        </p:grpSpPr>
        <p:graphicFrame>
          <p:nvGraphicFramePr>
            <p:cNvPr id="11" name="Chart 10"/>
            <p:cNvGraphicFramePr/>
            <p:nvPr>
              <p:extLst>
                <p:ext uri="{D42A27DB-BD31-4B8C-83A1-F6EECF244321}">
                  <p14:modId xmlns:p14="http://schemas.microsoft.com/office/powerpoint/2010/main" val="2125500465"/>
                </p:ext>
              </p:extLst>
            </p:nvPr>
          </p:nvGraphicFramePr>
          <p:xfrm>
            <a:off x="-513736" y="1271449"/>
            <a:ext cx="6759616" cy="4997728"/>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p:cNvSpPr txBox="1"/>
            <p:nvPr/>
          </p:nvSpPr>
          <p:spPr>
            <a:xfrm>
              <a:off x="2978248" y="3502617"/>
              <a:ext cx="1865689" cy="1314540"/>
            </a:xfrm>
            <a:prstGeom prst="rect">
              <a:avLst/>
            </a:prstGeom>
            <a:noFill/>
          </p:spPr>
          <p:txBody>
            <a:bodyPr wrap="none" lIns="0" tIns="0" rIns="0" bIns="0" rtlCol="0">
              <a:spAutoFit/>
            </a:bodyPr>
            <a:lstStyle/>
            <a:p>
              <a:r>
                <a:rPr lang="en-US" sz="6000" spc="-225" dirty="0">
                  <a:gradFill>
                    <a:gsLst>
                      <a:gs pos="0">
                        <a:srgbClr val="FBFBFB"/>
                      </a:gs>
                      <a:gs pos="86000">
                        <a:srgbClr val="FBFBFB"/>
                      </a:gs>
                    </a:gsLst>
                    <a:lin ang="5400000" scaled="0"/>
                  </a:gradFill>
                  <a:latin typeface="+mj-lt"/>
                </a:rPr>
                <a:t>58%</a:t>
              </a:r>
            </a:p>
          </p:txBody>
        </p:sp>
        <p:sp>
          <p:nvSpPr>
            <p:cNvPr id="13" name="TextBox 12"/>
            <p:cNvSpPr txBox="1"/>
            <p:nvPr/>
          </p:nvSpPr>
          <p:spPr>
            <a:xfrm>
              <a:off x="1402027" y="2438232"/>
              <a:ext cx="570399" cy="525816"/>
            </a:xfrm>
            <a:prstGeom prst="rect">
              <a:avLst/>
            </a:prstGeom>
            <a:noFill/>
          </p:spPr>
          <p:txBody>
            <a:bodyPr wrap="none" lIns="0" tIns="0" rIns="0" bIns="0" rtlCol="0">
              <a:spAutoFit/>
            </a:bodyPr>
            <a:lstStyle/>
            <a:p>
              <a:r>
                <a:rPr lang="en-US" sz="2400" dirty="0">
                  <a:gradFill>
                    <a:gsLst>
                      <a:gs pos="0">
                        <a:srgbClr val="FBFBFB"/>
                      </a:gs>
                      <a:gs pos="86000">
                        <a:srgbClr val="FBFBFB"/>
                      </a:gs>
                    </a:gsLst>
                    <a:lin ang="5400000" scaled="0"/>
                  </a:gradFill>
                  <a:latin typeface="+mj-lt"/>
                </a:rPr>
                <a:t>9%</a:t>
              </a:r>
            </a:p>
          </p:txBody>
        </p:sp>
      </p:grpSp>
      <p:sp>
        <p:nvSpPr>
          <p:cNvPr id="4" name="Title 3"/>
          <p:cNvSpPr>
            <a:spLocks noGrp="1"/>
          </p:cNvSpPr>
          <p:nvPr>
            <p:ph type="title"/>
          </p:nvPr>
        </p:nvSpPr>
        <p:spPr/>
        <p:txBody>
          <a:bodyPr/>
          <a:lstStyle/>
          <a:p>
            <a:r>
              <a:rPr lang="de-CH" dirty="0" smtClean="0"/>
              <a:t> Not all </a:t>
            </a:r>
            <a:r>
              <a:rPr lang="de-CH" dirty="0" err="1" smtClean="0"/>
              <a:t>Slides</a:t>
            </a:r>
            <a:r>
              <a:rPr lang="de-CH" dirty="0" smtClean="0"/>
              <a:t> </a:t>
            </a:r>
            <a:r>
              <a:rPr lang="de-CH" dirty="0" err="1" smtClean="0"/>
              <a:t>need</a:t>
            </a:r>
            <a:r>
              <a:rPr lang="de-CH" dirty="0" smtClean="0"/>
              <a:t> </a:t>
            </a:r>
            <a:r>
              <a:rPr lang="de-CH" dirty="0" err="1" smtClean="0"/>
              <a:t>Tiles</a:t>
            </a:r>
            <a:endParaRPr lang="de-CH" dirty="0"/>
          </a:p>
        </p:txBody>
      </p:sp>
      <p:sp>
        <p:nvSpPr>
          <p:cNvPr id="2" name="Content Placeholder 1"/>
          <p:cNvSpPr>
            <a:spLocks noGrp="1"/>
          </p:cNvSpPr>
          <p:nvPr>
            <p:ph sz="quarter" idx="10"/>
          </p:nvPr>
        </p:nvSpPr>
        <p:spPr/>
        <p:txBody>
          <a:bodyPr>
            <a:normAutofit lnSpcReduction="10000"/>
          </a:bodyPr>
          <a:lstStyle/>
          <a:p>
            <a:r>
              <a:rPr lang="en-US" dirty="0">
                <a:solidFill>
                  <a:schemeClr val="accent2"/>
                </a:solidFill>
              </a:rPr>
              <a:t>Titles in </a:t>
            </a:r>
            <a:r>
              <a:rPr lang="en-US" dirty="0" smtClean="0">
                <a:solidFill>
                  <a:schemeClr val="accent2"/>
                </a:solidFill>
              </a:rPr>
              <a:t>Color</a:t>
            </a:r>
            <a:r>
              <a:rPr lang="en-US" dirty="0">
                <a:solidFill>
                  <a:schemeClr val="accent2"/>
                </a:solidFill>
              </a:rPr>
              <a:t>, Segoe UI Light, </a:t>
            </a:r>
            <a:r>
              <a:rPr lang="en-US" dirty="0" smtClean="0">
                <a:solidFill>
                  <a:schemeClr val="accent2"/>
                </a:solidFill>
              </a:rPr>
              <a:t>30pt</a:t>
            </a:r>
            <a:endParaRPr lang="en-US" dirty="0">
              <a:solidFill>
                <a:schemeClr val="accent2"/>
              </a:solidFill>
            </a:endParaRPr>
          </a:p>
          <a:p>
            <a:pPr lvl="1"/>
            <a:r>
              <a:rPr lang="en-US" dirty="0"/>
              <a:t>Main Content is in Dark Grey</a:t>
            </a:r>
            <a:r>
              <a:rPr lang="en-US" dirty="0" smtClean="0"/>
              <a:t>.</a:t>
            </a:r>
          </a:p>
          <a:p>
            <a:pPr lvl="1"/>
            <a:r>
              <a:rPr lang="en-US" dirty="0"/>
              <a:t>Use Segoe UI, </a:t>
            </a:r>
            <a:r>
              <a:rPr lang="en-US" dirty="0" smtClean="0"/>
              <a:t>15pt</a:t>
            </a:r>
            <a:r>
              <a:rPr lang="en-US" dirty="0"/>
              <a:t>.</a:t>
            </a:r>
          </a:p>
          <a:p>
            <a:pPr lvl="1"/>
            <a:endParaRPr lang="en-US" dirty="0"/>
          </a:p>
          <a:p>
            <a:r>
              <a:rPr lang="en-US" dirty="0">
                <a:solidFill>
                  <a:schemeClr val="accent2"/>
                </a:solidFill>
              </a:rPr>
              <a:t>Not all Slides need Tiles!</a:t>
            </a:r>
          </a:p>
          <a:p>
            <a:pPr lvl="2"/>
            <a:r>
              <a:rPr lang="en-US" dirty="0"/>
              <a:t>If you need Bullets, use Filled, Square in Text Color. </a:t>
            </a:r>
          </a:p>
          <a:p>
            <a:pPr lvl="2"/>
            <a:r>
              <a:rPr lang="en-US" dirty="0"/>
              <a:t>Use only if needed.</a:t>
            </a:r>
          </a:p>
          <a:p>
            <a:pPr lvl="1"/>
            <a:endParaRPr lang="en-US" dirty="0"/>
          </a:p>
          <a:p>
            <a:r>
              <a:rPr lang="en-US" dirty="0" smtClean="0">
                <a:solidFill>
                  <a:schemeClr val="accent2"/>
                </a:solidFill>
              </a:rPr>
              <a:t>Titles are Level 1</a:t>
            </a:r>
          </a:p>
          <a:p>
            <a:pPr lvl="1"/>
            <a:r>
              <a:rPr lang="en-US" dirty="0" smtClean="0"/>
              <a:t>Main Content is Level 2</a:t>
            </a:r>
          </a:p>
          <a:p>
            <a:pPr lvl="2"/>
            <a:r>
              <a:rPr lang="en-US" dirty="0" smtClean="0"/>
              <a:t>Bullets are Level 3</a:t>
            </a:r>
            <a:endParaRPr lang="en-US" dirty="0"/>
          </a:p>
        </p:txBody>
      </p:sp>
    </p:spTree>
    <p:extLst>
      <p:ext uri="{BB962C8B-B14F-4D97-AF65-F5344CB8AC3E}">
        <p14:creationId xmlns:p14="http://schemas.microsoft.com/office/powerpoint/2010/main" val="999274837"/>
      </p:ext>
    </p:extLst>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Device Imagery</a:t>
            </a:r>
            <a:endParaRPr lang="en-US" dirty="0"/>
          </a:p>
        </p:txBody>
      </p:sp>
      <p:sp>
        <p:nvSpPr>
          <p:cNvPr id="3" name="Content Placeholder 2"/>
          <p:cNvSpPr>
            <a:spLocks noGrp="1"/>
          </p:cNvSpPr>
          <p:nvPr>
            <p:ph sz="quarter" idx="10"/>
          </p:nvPr>
        </p:nvSpPr>
        <p:spPr/>
        <p:txBody>
          <a:bodyPr>
            <a:normAutofit/>
          </a:bodyPr>
          <a:lstStyle/>
          <a:p>
            <a:r>
              <a:rPr lang="en-US" dirty="0">
                <a:solidFill>
                  <a:schemeClr val="accent2"/>
                </a:solidFill>
              </a:rPr>
              <a:t>Hardware guidelines</a:t>
            </a:r>
          </a:p>
          <a:p>
            <a:pPr lvl="1"/>
            <a:r>
              <a:rPr lang="en-US" dirty="0"/>
              <a:t>Use the latest devices from current year’s release.</a:t>
            </a:r>
          </a:p>
          <a:p>
            <a:pPr lvl="1"/>
            <a:r>
              <a:rPr lang="en-US" dirty="0"/>
              <a:t>Screen captures should be up-to-date.</a:t>
            </a:r>
          </a:p>
          <a:p>
            <a:pPr lvl="1"/>
            <a:r>
              <a:rPr lang="en-US" dirty="0"/>
              <a:t>Remove OEM logos when possible</a:t>
            </a:r>
          </a:p>
          <a:p>
            <a:pPr lvl="1"/>
            <a:endParaRPr lang="en-US" dirty="0"/>
          </a:p>
          <a:p>
            <a:r>
              <a:rPr lang="en-US" dirty="0">
                <a:solidFill>
                  <a:schemeClr val="accent2"/>
                </a:solidFill>
              </a:rPr>
              <a:t>Drop shadows for devices only</a:t>
            </a:r>
          </a:p>
          <a:p>
            <a:pPr lvl="1"/>
            <a:r>
              <a:rPr lang="en-US" dirty="0"/>
              <a:t>Use drop shadows to provide subtle depth</a:t>
            </a:r>
          </a:p>
          <a:p>
            <a:pPr lvl="1"/>
            <a:r>
              <a:rPr lang="en-US" dirty="0"/>
              <a:t>Shadows shouldn’t exceed 30% opacity</a:t>
            </a:r>
          </a:p>
          <a:p>
            <a:pPr lvl="1"/>
            <a:r>
              <a:rPr lang="en-US" dirty="0"/>
              <a:t>Shadows shouldn't be less than 70 transparent</a:t>
            </a:r>
          </a:p>
          <a:p>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75783" y="719763"/>
            <a:ext cx="3233902" cy="4012227"/>
          </a:xfrm>
          <a:prstGeom prst="rect">
            <a:avLst/>
          </a:prstGeom>
          <a:effectLst/>
        </p:spPr>
      </p:pic>
    </p:spTree>
    <p:extLst>
      <p:ext uri="{BB962C8B-B14F-4D97-AF65-F5344CB8AC3E}">
        <p14:creationId xmlns:p14="http://schemas.microsoft.com/office/powerpoint/2010/main" val="853098888"/>
      </p:ext>
    </p:extLst>
  </p:cSld>
  <p:clrMapOvr>
    <a:masterClrMapping/>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Beautiful Imagery</a:t>
            </a:r>
            <a:endParaRPr lang="en-US" dirty="0"/>
          </a:p>
        </p:txBody>
      </p:sp>
      <p:sp>
        <p:nvSpPr>
          <p:cNvPr id="3" name="Text Placeholder 2"/>
          <p:cNvSpPr>
            <a:spLocks noGrp="1"/>
          </p:cNvSpPr>
          <p:nvPr>
            <p:ph type="body" sz="quarter" idx="11"/>
          </p:nvPr>
        </p:nvSpPr>
        <p:spPr/>
        <p:txBody>
          <a:bodyPr/>
          <a:lstStyle/>
          <a:p>
            <a:r>
              <a:rPr lang="en-US" dirty="0" smtClean="0"/>
              <a:t>Chapter 2/4</a:t>
            </a:r>
            <a:endParaRPr lang="en-US" dirty="0"/>
          </a:p>
        </p:txBody>
      </p:sp>
    </p:spTree>
    <p:extLst>
      <p:ext uri="{BB962C8B-B14F-4D97-AF65-F5344CB8AC3E}">
        <p14:creationId xmlns:p14="http://schemas.microsoft.com/office/powerpoint/2010/main" val="3157761155"/>
      </p:ext>
    </p:extLst>
  </p:cSld>
  <p:clrMapOvr>
    <a:masterClrMapping/>
  </p:clrMapOvr>
  <p:transition spd="slow">
    <p:push/>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Full Screen Images</a:t>
            </a:r>
            <a:endParaRPr lang="en-US" dirty="0"/>
          </a:p>
        </p:txBody>
      </p:sp>
      <p:sp>
        <p:nvSpPr>
          <p:cNvPr id="3" name="Content Placeholder 2"/>
          <p:cNvSpPr>
            <a:spLocks noGrp="1"/>
          </p:cNvSpPr>
          <p:nvPr>
            <p:ph sz="quarter" idx="10"/>
          </p:nvPr>
        </p:nvSpPr>
        <p:spPr/>
        <p:txBody>
          <a:bodyPr/>
          <a:lstStyle/>
          <a:p>
            <a:r>
              <a:rPr lang="en-US" dirty="0" smtClean="0">
                <a:solidFill>
                  <a:schemeClr val="accent1"/>
                </a:solidFill>
              </a:rPr>
              <a:t>Use Full Screen Images to Capture your Audience</a:t>
            </a:r>
          </a:p>
          <a:p>
            <a:pPr lvl="1"/>
            <a:r>
              <a:rPr lang="en-US" dirty="0" smtClean="0">
                <a:solidFill>
                  <a:schemeClr val="tx1"/>
                </a:solidFill>
              </a:rPr>
              <a:t>Copy the gradient and caption text from this slide to your full screen image.</a:t>
            </a:r>
          </a:p>
          <a:p>
            <a:pPr lvl="1"/>
            <a:r>
              <a:rPr lang="en-US" dirty="0" smtClean="0">
                <a:solidFill>
                  <a:schemeClr val="tx1"/>
                </a:solidFill>
              </a:rPr>
              <a:t> </a:t>
            </a:r>
            <a:endParaRPr lang="en-US" dirty="0">
              <a:solidFill>
                <a:schemeClr val="tx1"/>
              </a:solidFill>
            </a:endParaRPr>
          </a:p>
        </p:txBody>
      </p:sp>
      <p:sp>
        <p:nvSpPr>
          <p:cNvPr id="4" name="Rectangle 3"/>
          <p:cNvSpPr/>
          <p:nvPr/>
        </p:nvSpPr>
        <p:spPr bwMode="auto">
          <a:xfrm>
            <a:off x="0" y="3025675"/>
            <a:ext cx="9144000" cy="213836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5" name="Title 3"/>
          <p:cNvSpPr txBox="1">
            <a:spLocks/>
          </p:cNvSpPr>
          <p:nvPr/>
        </p:nvSpPr>
        <p:spPr>
          <a:xfrm>
            <a:off x="390626" y="4370860"/>
            <a:ext cx="8367511" cy="45704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r"/>
            <a:r>
              <a:rPr lang="en-US" sz="3300" dirty="0">
                <a:solidFill>
                  <a:schemeClr val="bg1"/>
                </a:solidFill>
              </a:rPr>
              <a:t>Your Caption Here</a:t>
            </a:r>
          </a:p>
        </p:txBody>
      </p:sp>
      <p:cxnSp>
        <p:nvCxnSpPr>
          <p:cNvPr id="7" name="Straight Arrow Connector 6"/>
          <p:cNvCxnSpPr/>
          <p:nvPr/>
        </p:nvCxnSpPr>
        <p:spPr>
          <a:xfrm>
            <a:off x="1546876" y="2031690"/>
            <a:ext cx="0"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681297" y="2031690"/>
            <a:ext cx="2917084" cy="22142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2183673"/>
      </p:ext>
    </p:extLst>
  </p:cSld>
  <p:clrMapOvr>
    <a:masterClrMapping/>
  </p:clrMapOvr>
  <p:transition spd="slow">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Placeholder 5"/>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150" r="150"/>
          <a:stretch>
            <a:fillRect/>
          </a:stretch>
        </p:blipFill>
        <p:spPr>
          <a:xfrm>
            <a:off x="0" y="0"/>
            <a:ext cx="9144000" cy="5164138"/>
          </a:xfrm>
        </p:spPr>
      </p:pic>
      <p:sp>
        <p:nvSpPr>
          <p:cNvPr id="12" name="Rectangle 11"/>
          <p:cNvSpPr/>
          <p:nvPr/>
        </p:nvSpPr>
        <p:spPr bwMode="auto">
          <a:xfrm>
            <a:off x="0" y="3025675"/>
            <a:ext cx="9144000" cy="213836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3" name="Title 3"/>
          <p:cNvSpPr txBox="1">
            <a:spLocks/>
          </p:cNvSpPr>
          <p:nvPr/>
        </p:nvSpPr>
        <p:spPr>
          <a:xfrm>
            <a:off x="390626" y="4562973"/>
            <a:ext cx="8367511" cy="45704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r"/>
            <a:r>
              <a:rPr lang="en-US" sz="3300" dirty="0">
                <a:solidFill>
                  <a:schemeClr val="bg1"/>
                </a:solidFill>
              </a:rPr>
              <a:t>The Power of Images</a:t>
            </a:r>
          </a:p>
        </p:txBody>
      </p:sp>
    </p:spTree>
    <p:extLst>
      <p:ext uri="{BB962C8B-B14F-4D97-AF65-F5344CB8AC3E}">
        <p14:creationId xmlns:p14="http://schemas.microsoft.com/office/powerpoint/2010/main" val="341113641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Me</a:t>
            </a:r>
            <a:endParaRPr lang="en-US" dirty="0">
              <a:solidFill>
                <a:schemeClr val="tx1"/>
              </a:solidFill>
            </a:endParaRPr>
          </a:p>
        </p:txBody>
      </p:sp>
      <p:sp>
        <p:nvSpPr>
          <p:cNvPr id="3" name="Content Placeholder 2"/>
          <p:cNvSpPr>
            <a:spLocks noGrp="1"/>
          </p:cNvSpPr>
          <p:nvPr>
            <p:ph sz="quarter" idx="10"/>
          </p:nvPr>
        </p:nvSpPr>
        <p:spPr>
          <a:xfrm>
            <a:off x="468313" y="1347788"/>
            <a:ext cx="8207375" cy="3600226"/>
          </a:xfrm>
        </p:spPr>
        <p:txBody>
          <a:bodyPr>
            <a:normAutofit/>
          </a:bodyPr>
          <a:lstStyle/>
          <a:p>
            <a:r>
              <a:rPr lang="en-US" dirty="0" smtClean="0">
                <a:solidFill>
                  <a:schemeClr val="tx1"/>
                </a:solidFill>
              </a:rPr>
              <a:t>Education: Aeronautical Engineering</a:t>
            </a:r>
          </a:p>
          <a:p>
            <a:r>
              <a:rPr lang="en-US" dirty="0" smtClean="0">
                <a:solidFill>
                  <a:schemeClr val="tx1"/>
                </a:solidFill>
              </a:rPr>
              <a:t>Microsoft DirectX since DX3</a:t>
            </a:r>
          </a:p>
          <a:p>
            <a:r>
              <a:rPr lang="en-US" dirty="0" smtClean="0">
                <a:solidFill>
                  <a:schemeClr val="tx1"/>
                </a:solidFill>
              </a:rPr>
              <a:t>Favorite Games:</a:t>
            </a:r>
          </a:p>
          <a:p>
            <a:pPr lvl="1"/>
            <a:r>
              <a:rPr lang="en-US" i="1" dirty="0">
                <a:solidFill>
                  <a:schemeClr val="tx1"/>
                </a:solidFill>
              </a:rPr>
              <a:t>	</a:t>
            </a:r>
            <a:r>
              <a:rPr lang="en-US" i="1" dirty="0" smtClean="0">
                <a:solidFill>
                  <a:schemeClr val="tx1"/>
                </a:solidFill>
              </a:rPr>
              <a:t>Space War, </a:t>
            </a:r>
            <a:r>
              <a:rPr lang="en-US" i="1" dirty="0" err="1" smtClean="0">
                <a:solidFill>
                  <a:schemeClr val="tx1"/>
                </a:solidFill>
              </a:rPr>
              <a:t>Battlezone</a:t>
            </a:r>
            <a:r>
              <a:rPr lang="en-US" i="1" dirty="0" smtClean="0">
                <a:solidFill>
                  <a:schemeClr val="tx1"/>
                </a:solidFill>
              </a:rPr>
              <a:t>, </a:t>
            </a:r>
            <a:r>
              <a:rPr lang="en-US" i="1" dirty="0" err="1" smtClean="0">
                <a:solidFill>
                  <a:schemeClr val="tx1"/>
                </a:solidFill>
              </a:rPr>
              <a:t>Tailgunner</a:t>
            </a:r>
            <a:r>
              <a:rPr lang="en-US" i="1" dirty="0" smtClean="0">
                <a:solidFill>
                  <a:schemeClr val="tx1"/>
                </a:solidFill>
              </a:rPr>
              <a:t>,</a:t>
            </a:r>
          </a:p>
          <a:p>
            <a:pPr lvl="1"/>
            <a:r>
              <a:rPr lang="en-US" i="1" dirty="0">
                <a:solidFill>
                  <a:schemeClr val="tx1"/>
                </a:solidFill>
              </a:rPr>
              <a:t>	</a:t>
            </a:r>
            <a:r>
              <a:rPr lang="en-US" i="1" dirty="0" smtClean="0">
                <a:solidFill>
                  <a:schemeClr val="tx1"/>
                </a:solidFill>
              </a:rPr>
              <a:t>Rogue, Gauntlet, Diablo</a:t>
            </a:r>
          </a:p>
          <a:p>
            <a:pPr lvl="1"/>
            <a:r>
              <a:rPr lang="en-US" i="1" dirty="0">
                <a:solidFill>
                  <a:schemeClr val="tx1"/>
                </a:solidFill>
              </a:rPr>
              <a:t>	</a:t>
            </a:r>
            <a:r>
              <a:rPr lang="en-US" i="1" dirty="0" smtClean="0">
                <a:solidFill>
                  <a:schemeClr val="tx1"/>
                </a:solidFill>
              </a:rPr>
              <a:t>Original Doom, Heretic, </a:t>
            </a:r>
            <a:r>
              <a:rPr lang="en-US" i="1" dirty="0" err="1" smtClean="0">
                <a:solidFill>
                  <a:schemeClr val="tx1"/>
                </a:solidFill>
              </a:rPr>
              <a:t>Hexen</a:t>
            </a:r>
            <a:r>
              <a:rPr lang="en-US" i="1" dirty="0" smtClean="0">
                <a:solidFill>
                  <a:schemeClr val="tx1"/>
                </a:solidFill>
              </a:rPr>
              <a:t>,</a:t>
            </a:r>
          </a:p>
          <a:p>
            <a:pPr lvl="1"/>
            <a:r>
              <a:rPr lang="en-US" i="1" dirty="0">
                <a:solidFill>
                  <a:schemeClr val="tx1"/>
                </a:solidFill>
              </a:rPr>
              <a:t>	</a:t>
            </a:r>
            <a:r>
              <a:rPr lang="en-US" i="1" dirty="0" err="1" smtClean="0">
                <a:solidFill>
                  <a:schemeClr val="tx1"/>
                </a:solidFill>
              </a:rPr>
              <a:t>Everquest</a:t>
            </a:r>
            <a:r>
              <a:rPr lang="en-US" i="1" dirty="0" smtClean="0">
                <a:solidFill>
                  <a:schemeClr val="tx1"/>
                </a:solidFill>
              </a:rPr>
              <a:t>, World of </a:t>
            </a:r>
            <a:r>
              <a:rPr lang="en-US" i="1" dirty="0" err="1" smtClean="0">
                <a:solidFill>
                  <a:schemeClr val="tx1"/>
                </a:solidFill>
              </a:rPr>
              <a:t>Warcraft</a:t>
            </a:r>
            <a:r>
              <a:rPr lang="en-US" i="1" dirty="0" smtClean="0">
                <a:solidFill>
                  <a:schemeClr val="tx1"/>
                </a:solidFill>
              </a:rPr>
              <a:t>,</a:t>
            </a:r>
          </a:p>
          <a:p>
            <a:pPr lvl="1"/>
            <a:r>
              <a:rPr lang="en-US" i="1" dirty="0" smtClean="0">
                <a:solidFill>
                  <a:schemeClr val="tx1"/>
                </a:solidFill>
              </a:rPr>
              <a:t> 	Left 4 Dead</a:t>
            </a:r>
            <a:endParaRPr lang="en-US" i="1"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2897808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Using Tiles</a:t>
            </a:r>
            <a:endParaRPr lang="en-US" dirty="0"/>
          </a:p>
        </p:txBody>
      </p:sp>
      <p:sp>
        <p:nvSpPr>
          <p:cNvPr id="3" name="Text Placeholder 2"/>
          <p:cNvSpPr>
            <a:spLocks noGrp="1"/>
          </p:cNvSpPr>
          <p:nvPr>
            <p:ph type="body" sz="quarter" idx="11"/>
          </p:nvPr>
        </p:nvSpPr>
        <p:spPr/>
        <p:txBody>
          <a:bodyPr/>
          <a:lstStyle/>
          <a:p>
            <a:r>
              <a:rPr lang="en-US" dirty="0" smtClean="0"/>
              <a:t>Chapter 3/4</a:t>
            </a:r>
            <a:endParaRPr lang="en-US" dirty="0"/>
          </a:p>
        </p:txBody>
      </p:sp>
    </p:spTree>
    <p:extLst>
      <p:ext uri="{BB962C8B-B14F-4D97-AF65-F5344CB8AC3E}">
        <p14:creationId xmlns:p14="http://schemas.microsoft.com/office/powerpoint/2010/main" val="369191736"/>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CH" dirty="0" smtClean="0"/>
              <a:t>Template: Metro Blocks</a:t>
            </a:r>
            <a:endParaRPr lang="de-CH" dirty="0"/>
          </a:p>
        </p:txBody>
      </p:sp>
      <p:sp>
        <p:nvSpPr>
          <p:cNvPr id="5" name="Content Placeholder 4"/>
          <p:cNvSpPr>
            <a:spLocks noGrp="1"/>
          </p:cNvSpPr>
          <p:nvPr>
            <p:ph sz="quarter" idx="10"/>
          </p:nvPr>
        </p:nvSpPr>
        <p:spPr/>
        <p:txBody>
          <a:bodyPr/>
          <a:lstStyle/>
          <a:p>
            <a:r>
              <a:rPr lang="de-CH" dirty="0" err="1" smtClean="0">
                <a:solidFill>
                  <a:schemeClr val="accent6"/>
                </a:solidFill>
              </a:rPr>
              <a:t>Plain</a:t>
            </a:r>
            <a:r>
              <a:rPr lang="de-CH" dirty="0" smtClean="0">
                <a:solidFill>
                  <a:schemeClr val="accent6"/>
                </a:solidFill>
              </a:rPr>
              <a:t> Color </a:t>
            </a:r>
            <a:r>
              <a:rPr lang="de-CH" dirty="0" err="1" smtClean="0">
                <a:solidFill>
                  <a:schemeClr val="accent6"/>
                </a:solidFill>
              </a:rPr>
              <a:t>Tiles</a:t>
            </a:r>
            <a:endParaRPr lang="de-CH" dirty="0" smtClean="0">
              <a:solidFill>
                <a:schemeClr val="accent6"/>
              </a:solidFill>
            </a:endParaRPr>
          </a:p>
          <a:p>
            <a:pPr lvl="1"/>
            <a:r>
              <a:rPr lang="de-CH" dirty="0" err="1" smtClean="0"/>
              <a:t>Use</a:t>
            </a:r>
            <a:r>
              <a:rPr lang="de-CH" dirty="0" smtClean="0"/>
              <a:t> Text / White Icons</a:t>
            </a:r>
          </a:p>
          <a:p>
            <a:pPr lvl="1"/>
            <a:endParaRPr lang="de-CH" dirty="0"/>
          </a:p>
          <a:p>
            <a:pPr lvl="1"/>
            <a:endParaRPr lang="de-CH" dirty="0"/>
          </a:p>
          <a:p>
            <a:r>
              <a:rPr lang="de-CH" dirty="0" smtClean="0">
                <a:solidFill>
                  <a:schemeClr val="accent6"/>
                </a:solidFill>
              </a:rPr>
              <a:t>Picture </a:t>
            </a:r>
            <a:r>
              <a:rPr lang="de-CH" dirty="0" err="1" smtClean="0">
                <a:solidFill>
                  <a:schemeClr val="accent6"/>
                </a:solidFill>
              </a:rPr>
              <a:t>Tiles</a:t>
            </a:r>
            <a:endParaRPr lang="de-CH" dirty="0" smtClean="0">
              <a:solidFill>
                <a:schemeClr val="accent6"/>
              </a:solidFill>
            </a:endParaRPr>
          </a:p>
          <a:p>
            <a:pPr lvl="1"/>
            <a:r>
              <a:rPr lang="de-CH" dirty="0" err="1" smtClean="0"/>
              <a:t>Replace</a:t>
            </a:r>
            <a:r>
              <a:rPr lang="de-CH" dirty="0" smtClean="0"/>
              <a:t> </a:t>
            </a:r>
            <a:r>
              <a:rPr lang="de-CH" dirty="0" err="1" smtClean="0"/>
              <a:t>any</a:t>
            </a:r>
            <a:r>
              <a:rPr lang="de-CH" dirty="0" smtClean="0"/>
              <a:t> </a:t>
            </a:r>
            <a:r>
              <a:rPr lang="de-CH" dirty="0" err="1" smtClean="0"/>
              <a:t>Plain</a:t>
            </a:r>
            <a:r>
              <a:rPr lang="de-CH" dirty="0" smtClean="0"/>
              <a:t> </a:t>
            </a:r>
            <a:r>
              <a:rPr lang="de-CH" dirty="0" err="1" smtClean="0"/>
              <a:t>Tiles</a:t>
            </a:r>
            <a:r>
              <a:rPr lang="de-CH" dirty="0" smtClean="0"/>
              <a:t> </a:t>
            </a:r>
            <a:r>
              <a:rPr lang="de-CH" dirty="0" err="1" smtClean="0"/>
              <a:t>you</a:t>
            </a:r>
            <a:r>
              <a:rPr lang="de-CH" dirty="0" smtClean="0"/>
              <a:t> </a:t>
            </a:r>
            <a:r>
              <a:rPr lang="de-CH" dirty="0" err="1" smtClean="0"/>
              <a:t>like</a:t>
            </a:r>
            <a:r>
              <a:rPr lang="de-CH" dirty="0" smtClean="0"/>
              <a:t> </a:t>
            </a:r>
            <a:r>
              <a:rPr lang="de-CH" dirty="0" err="1" smtClean="0"/>
              <a:t>with</a:t>
            </a:r>
            <a:r>
              <a:rPr lang="de-CH" dirty="0" smtClean="0"/>
              <a:t> Images.</a:t>
            </a:r>
          </a:p>
          <a:p>
            <a:pPr lvl="1"/>
            <a:r>
              <a:rPr lang="de-CH" dirty="0" err="1" smtClean="0"/>
              <a:t>Use</a:t>
            </a:r>
            <a:r>
              <a:rPr lang="de-CH" dirty="0" smtClean="0"/>
              <a:t> Text on a Shape </a:t>
            </a:r>
            <a:r>
              <a:rPr lang="de-CH" dirty="0" err="1" smtClean="0"/>
              <a:t>with</a:t>
            </a:r>
            <a:r>
              <a:rPr lang="de-CH" dirty="0" smtClean="0"/>
              <a:t> a Gradient </a:t>
            </a:r>
            <a:r>
              <a:rPr lang="de-CH" dirty="0" err="1" smtClean="0"/>
              <a:t>if</a:t>
            </a:r>
            <a:r>
              <a:rPr lang="de-CH" dirty="0" smtClean="0"/>
              <a:t> </a:t>
            </a:r>
            <a:r>
              <a:rPr lang="de-CH" dirty="0" err="1" smtClean="0"/>
              <a:t>it</a:t>
            </a:r>
            <a:r>
              <a:rPr lang="de-CH" dirty="0" smtClean="0"/>
              <a:t> </a:t>
            </a:r>
            <a:r>
              <a:rPr lang="de-CH" dirty="0" err="1" smtClean="0"/>
              <a:t>benefits</a:t>
            </a:r>
            <a:r>
              <a:rPr lang="de-CH" dirty="0" smtClean="0"/>
              <a:t> </a:t>
            </a:r>
            <a:r>
              <a:rPr lang="de-CH" dirty="0" err="1" smtClean="0"/>
              <a:t>Readability</a:t>
            </a:r>
            <a:r>
              <a:rPr lang="de-CH" dirty="0" smtClean="0"/>
              <a:t>.</a:t>
            </a:r>
            <a:endParaRPr lang="de-CH" dirty="0"/>
          </a:p>
        </p:txBody>
      </p:sp>
      <p:pic>
        <p:nvPicPr>
          <p:cNvPr id="19" name="Picture Placeholder 18"/>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351" b="351"/>
          <a:stretch>
            <a:fillRect/>
          </a:stretch>
        </p:blipFill>
        <p:spPr>
          <a:xfrm>
            <a:off x="7092951" y="1353508"/>
            <a:ext cx="1582738" cy="1572881"/>
          </a:xfrm>
        </p:spPr>
      </p:pic>
      <p:sp>
        <p:nvSpPr>
          <p:cNvPr id="7" name="Picture Placeholder 6"/>
          <p:cNvSpPr>
            <a:spLocks noGrp="1"/>
          </p:cNvSpPr>
          <p:nvPr>
            <p:ph type="pic" sz="quarter" idx="14"/>
          </p:nvPr>
        </p:nvSpPr>
        <p:spPr/>
      </p:sp>
      <p:sp>
        <p:nvSpPr>
          <p:cNvPr id="8" name="Rectangle 7"/>
          <p:cNvSpPr/>
          <p:nvPr/>
        </p:nvSpPr>
        <p:spPr bwMode="auto">
          <a:xfrm>
            <a:off x="5435600" y="1347787"/>
            <a:ext cx="1584326" cy="15843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Text/Icon/Image</a:t>
            </a:r>
          </a:p>
        </p:txBody>
      </p:sp>
      <p:sp>
        <p:nvSpPr>
          <p:cNvPr id="10" name="Rectangle 9"/>
          <p:cNvSpPr/>
          <p:nvPr/>
        </p:nvSpPr>
        <p:spPr bwMode="auto">
          <a:xfrm>
            <a:off x="7092950" y="2998302"/>
            <a:ext cx="1582738" cy="158957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Text/Icon/Image</a:t>
            </a:r>
          </a:p>
        </p:txBody>
      </p:sp>
      <p:sp>
        <p:nvSpPr>
          <p:cNvPr id="11" name="Rectangle 10"/>
          <p:cNvSpPr/>
          <p:nvPr/>
        </p:nvSpPr>
        <p:spPr bwMode="auto">
          <a:xfrm>
            <a:off x="5435600" y="3003550"/>
            <a:ext cx="1584324" cy="15771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Text/Icon/Image</a:t>
            </a:r>
          </a:p>
        </p:txBody>
      </p:sp>
      <p:sp>
        <p:nvSpPr>
          <p:cNvPr id="13" name="Rectangle 12"/>
          <p:cNvSpPr/>
          <p:nvPr/>
        </p:nvSpPr>
        <p:spPr bwMode="auto">
          <a:xfrm>
            <a:off x="7095021" y="2587117"/>
            <a:ext cx="1580667" cy="339272"/>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en-US" spc="-38">
                <a:gradFill>
                  <a:gsLst>
                    <a:gs pos="0">
                      <a:srgbClr val="FFFFFF"/>
                    </a:gs>
                    <a:gs pos="100000">
                      <a:srgbClr val="FFFFFF"/>
                    </a:gs>
                  </a:gsLst>
                  <a:lin ang="5400000" scaled="0"/>
                </a:gradFill>
                <a:latin typeface="Segoe UI" pitchFamily="34" charset="0"/>
                <a:ea typeface="Segoe UI" pitchFamily="34" charset="0"/>
                <a:cs typeface="Segoe UI" pitchFamily="34" charset="0"/>
              </a:rPr>
              <a:t>Picture Caption</a:t>
            </a: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Rectangle 22"/>
          <p:cNvSpPr/>
          <p:nvPr/>
        </p:nvSpPr>
        <p:spPr bwMode="auto">
          <a:xfrm>
            <a:off x="468313" y="4241440"/>
            <a:ext cx="1582737" cy="339272"/>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en-US" spc="-38">
                <a:gradFill>
                  <a:gsLst>
                    <a:gs pos="0">
                      <a:srgbClr val="FFFFFF"/>
                    </a:gs>
                    <a:gs pos="100000">
                      <a:srgbClr val="FFFFFF"/>
                    </a:gs>
                  </a:gsLst>
                  <a:lin ang="5400000" scaled="0"/>
                </a:gradFill>
                <a:latin typeface="Segoe UI" pitchFamily="34" charset="0"/>
                <a:ea typeface="Segoe UI" pitchFamily="34" charset="0"/>
                <a:cs typeface="Segoe UI" pitchFamily="34" charset="0"/>
              </a:rPr>
              <a:t>Picture Caption</a:t>
            </a: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30124277"/>
      </p:ext>
    </p:extLst>
  </p:cSld>
  <p:clrMapOvr>
    <a:masterClrMapping/>
  </p:clrMapOvr>
  <p:transition spd="slow">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Template: Metro </a:t>
            </a:r>
            <a:r>
              <a:rPr lang="de-CH" dirty="0" smtClean="0"/>
              <a:t>Blocks</a:t>
            </a:r>
            <a:endParaRPr lang="en-US" dirty="0"/>
          </a:p>
        </p:txBody>
      </p:sp>
      <p:pic>
        <p:nvPicPr>
          <p:cNvPr id="14" name="Picture Placeholder 13"/>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13" b="113"/>
          <a:stretch>
            <a:fillRect/>
          </a:stretch>
        </p:blipFill>
        <p:spPr/>
      </p:pic>
      <p:sp>
        <p:nvSpPr>
          <p:cNvPr id="11" name="Content Placeholder 10"/>
          <p:cNvSpPr>
            <a:spLocks noGrp="1"/>
          </p:cNvSpPr>
          <p:nvPr>
            <p:ph sz="quarter" idx="10"/>
          </p:nvPr>
        </p:nvSpPr>
        <p:spPr/>
        <p:txBody>
          <a:bodyPr>
            <a:normAutofit/>
          </a:bodyPr>
          <a:lstStyle/>
          <a:p>
            <a:r>
              <a:rPr lang="en-US" dirty="0" smtClean="0">
                <a:solidFill>
                  <a:schemeClr val="accent6"/>
                </a:solidFill>
              </a:rPr>
              <a:t>Metro Block Variations</a:t>
            </a:r>
          </a:p>
          <a:p>
            <a:pPr lvl="1"/>
            <a:r>
              <a:rPr lang="en-US" dirty="0" smtClean="0"/>
              <a:t>See the Slide Master for all possible Metro Block Variations.</a:t>
            </a:r>
          </a:p>
          <a:p>
            <a:pPr lvl="1"/>
            <a:endParaRPr lang="en-US" dirty="0" smtClean="0"/>
          </a:p>
          <a:p>
            <a:r>
              <a:rPr lang="en-US" dirty="0" smtClean="0">
                <a:solidFill>
                  <a:schemeClr val="accent6"/>
                </a:solidFill>
              </a:rPr>
              <a:t>No Obligations</a:t>
            </a:r>
            <a:endParaRPr lang="en-US" dirty="0">
              <a:solidFill>
                <a:schemeClr val="accent6"/>
              </a:solidFill>
            </a:endParaRPr>
          </a:p>
          <a:p>
            <a:pPr lvl="1"/>
            <a:r>
              <a:rPr lang="en-US" dirty="0" smtClean="0"/>
              <a:t>Only use the Metro Blocks if it makes sense for your slide.</a:t>
            </a:r>
          </a:p>
          <a:p>
            <a:pPr lvl="1"/>
            <a:endParaRPr lang="en-US" dirty="0" smtClean="0"/>
          </a:p>
        </p:txBody>
      </p:sp>
      <p:sp>
        <p:nvSpPr>
          <p:cNvPr id="7" name="Rectangle 6"/>
          <p:cNvSpPr/>
          <p:nvPr/>
        </p:nvSpPr>
        <p:spPr bwMode="auto">
          <a:xfrm>
            <a:off x="5435600" y="1347788"/>
            <a:ext cx="1588897" cy="15843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Text/Icon/Image</a:t>
            </a:r>
          </a:p>
        </p:txBody>
      </p:sp>
      <p:sp>
        <p:nvSpPr>
          <p:cNvPr id="8" name="Rectangle 7"/>
          <p:cNvSpPr/>
          <p:nvPr/>
        </p:nvSpPr>
        <p:spPr bwMode="auto">
          <a:xfrm>
            <a:off x="5435600" y="2998301"/>
            <a:ext cx="1584325" cy="158690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Text/Icon/Image</a:t>
            </a:r>
          </a:p>
        </p:txBody>
      </p:sp>
      <p:sp>
        <p:nvSpPr>
          <p:cNvPr id="10" name="Rectangle 9"/>
          <p:cNvSpPr/>
          <p:nvPr/>
        </p:nvSpPr>
        <p:spPr bwMode="auto">
          <a:xfrm>
            <a:off x="7092951" y="4245936"/>
            <a:ext cx="1582738" cy="339272"/>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en-US" spc="-38">
                <a:gradFill>
                  <a:gsLst>
                    <a:gs pos="0">
                      <a:srgbClr val="FFFFFF"/>
                    </a:gs>
                    <a:gs pos="100000">
                      <a:srgbClr val="FFFFFF"/>
                    </a:gs>
                  </a:gsLst>
                  <a:lin ang="5400000" scaled="0"/>
                </a:gradFill>
                <a:latin typeface="Segoe UI" pitchFamily="34" charset="0"/>
                <a:ea typeface="Segoe UI" pitchFamily="34" charset="0"/>
                <a:cs typeface="Segoe UI" pitchFamily="34" charset="0"/>
              </a:rPr>
              <a:t>Picture Caption</a:t>
            </a: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3274890"/>
      </p:ext>
    </p:extLst>
  </p:cSld>
  <p:clrMapOvr>
    <a:masterClrMapping/>
  </p:clrMapOvr>
  <p:transition spd="slow">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Using Icons</a:t>
            </a:r>
            <a:endParaRPr lang="en-US" dirty="0"/>
          </a:p>
        </p:txBody>
      </p:sp>
      <p:sp>
        <p:nvSpPr>
          <p:cNvPr id="3" name="Text Placeholder 2"/>
          <p:cNvSpPr>
            <a:spLocks noGrp="1"/>
          </p:cNvSpPr>
          <p:nvPr>
            <p:ph type="body" sz="quarter" idx="11"/>
          </p:nvPr>
        </p:nvSpPr>
        <p:spPr/>
        <p:txBody>
          <a:bodyPr/>
          <a:lstStyle/>
          <a:p>
            <a:r>
              <a:rPr lang="en-US" dirty="0" smtClean="0"/>
              <a:t>Chapter 4/4</a:t>
            </a:r>
            <a:endParaRPr lang="en-US" dirty="0"/>
          </a:p>
        </p:txBody>
      </p:sp>
    </p:spTree>
    <p:extLst>
      <p:ext uri="{BB962C8B-B14F-4D97-AF65-F5344CB8AC3E}">
        <p14:creationId xmlns:p14="http://schemas.microsoft.com/office/powerpoint/2010/main" val="779516996"/>
      </p:ext>
    </p:extLst>
  </p:cSld>
  <p:clrMapOvr>
    <a:masterClrMapping/>
  </p:clrMapOvr>
  <p:transition spd="slow">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the </a:t>
            </a:r>
            <a:r>
              <a:rPr lang="en-US" dirty="0" smtClean="0">
                <a:solidFill>
                  <a:schemeClr val="accent3"/>
                </a:solidFill>
              </a:rPr>
              <a:t>Right</a:t>
            </a:r>
            <a:r>
              <a:rPr lang="en-US" dirty="0" smtClean="0"/>
              <a:t> Icons</a:t>
            </a:r>
            <a:endParaRPr lang="en-US" dirty="0"/>
          </a:p>
        </p:txBody>
      </p:sp>
      <p:sp>
        <p:nvSpPr>
          <p:cNvPr id="23" name="Content Placeholder 22"/>
          <p:cNvSpPr>
            <a:spLocks noGrp="1"/>
          </p:cNvSpPr>
          <p:nvPr>
            <p:ph sz="quarter" idx="10"/>
          </p:nvPr>
        </p:nvSpPr>
        <p:spPr/>
        <p:txBody>
          <a:bodyPr>
            <a:normAutofit/>
          </a:bodyPr>
          <a:lstStyle/>
          <a:p>
            <a:r>
              <a:rPr lang="en-US" spc="-113" dirty="0">
                <a:solidFill>
                  <a:schemeClr val="accent3"/>
                </a:solidFill>
                <a:latin typeface="Segoe UI Light" pitchFamily="34" charset="0"/>
              </a:rPr>
              <a:t>Guidelines for icons</a:t>
            </a:r>
          </a:p>
          <a:p>
            <a:pPr lvl="1"/>
            <a:r>
              <a:rPr lang="en-US" dirty="0"/>
              <a:t>Choose from existing brand icons</a:t>
            </a:r>
          </a:p>
          <a:p>
            <a:pPr lvl="1"/>
            <a:r>
              <a:rPr lang="en-US" dirty="0"/>
              <a:t>Use text within the tile for descriptions when necessary</a:t>
            </a:r>
            <a:r>
              <a:rPr lang="en-US" dirty="0" smtClean="0"/>
              <a:t>.</a:t>
            </a:r>
          </a:p>
          <a:p>
            <a:pPr lvl="1"/>
            <a:endParaRPr lang="en-US" dirty="0"/>
          </a:p>
          <a:p>
            <a:r>
              <a:rPr lang="en-US" spc="-113" dirty="0">
                <a:solidFill>
                  <a:schemeClr val="accent3"/>
                </a:solidFill>
                <a:latin typeface="Segoe UI Light" pitchFamily="34" charset="0"/>
              </a:rPr>
              <a:t>If you need new icons…</a:t>
            </a:r>
          </a:p>
          <a:p>
            <a:pPr lvl="1"/>
            <a:r>
              <a:rPr lang="en-US" dirty="0"/>
              <a:t>Remember to choose simple and minimal</a:t>
            </a:r>
          </a:p>
          <a:p>
            <a:pPr lvl="1"/>
            <a:r>
              <a:rPr lang="en-US" dirty="0"/>
              <a:t>Less unnecessary detail is better</a:t>
            </a:r>
          </a:p>
          <a:p>
            <a:pPr lvl="1"/>
            <a:r>
              <a:rPr lang="en-US" dirty="0"/>
              <a:t>Use metro/transit signage as a good example of style</a:t>
            </a:r>
          </a:p>
          <a:p>
            <a:pPr lvl="1"/>
            <a:r>
              <a:rPr lang="en-US" dirty="0"/>
              <a:t>Icons should only appear in white or </a:t>
            </a:r>
            <a:r>
              <a:rPr lang="en-US" dirty="0" smtClean="0"/>
              <a:t>black</a:t>
            </a:r>
          </a:p>
          <a:p>
            <a:pPr lvl="1"/>
            <a:endParaRPr lang="en-US" dirty="0"/>
          </a:p>
        </p:txBody>
      </p:sp>
      <p:sp>
        <p:nvSpPr>
          <p:cNvPr id="13" name="Rectangle 12"/>
          <p:cNvSpPr/>
          <p:nvPr/>
        </p:nvSpPr>
        <p:spPr bwMode="auto">
          <a:xfrm>
            <a:off x="5435600" y="1347788"/>
            <a:ext cx="1584325" cy="15843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14" name="Rectangle 13"/>
          <p:cNvSpPr/>
          <p:nvPr/>
        </p:nvSpPr>
        <p:spPr bwMode="auto">
          <a:xfrm>
            <a:off x="5435599" y="3003550"/>
            <a:ext cx="1584325" cy="15843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15" name="Rectangle 14"/>
          <p:cNvSpPr/>
          <p:nvPr/>
        </p:nvSpPr>
        <p:spPr bwMode="auto">
          <a:xfrm>
            <a:off x="7092950" y="1352050"/>
            <a:ext cx="1582738" cy="158006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16" name="Rectangle 15"/>
          <p:cNvSpPr/>
          <p:nvPr/>
        </p:nvSpPr>
        <p:spPr bwMode="auto">
          <a:xfrm>
            <a:off x="7087583" y="2998210"/>
            <a:ext cx="1588105" cy="158966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pic>
        <p:nvPicPr>
          <p:cNvPr id="28" name="Picture 2" descr="C:\Users\chrisw\Desktop\Cloud Services 3.pn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670955" y="1629242"/>
            <a:ext cx="1113613" cy="76785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685784" y="1645959"/>
            <a:ext cx="407805" cy="783297"/>
          </a:xfrm>
          <a:prstGeom prst="rect">
            <a:avLst/>
          </a:prstGeom>
        </p:spPr>
      </p:pic>
      <p:pic>
        <p:nvPicPr>
          <p:cNvPr id="30" name="Picture 4" descr="C:\Users\chrisw\Desktop\microphon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31074" y="3274776"/>
            <a:ext cx="384230" cy="8001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0"/>
          <p:cNvPicPr>
            <a:picLocks noChangeAspect="1" noChangeArrowheads="1"/>
          </p:cNvPicPr>
          <p:nvPr/>
        </p:nvPicPr>
        <p:blipFill>
          <a:blip r:embed="rId7" cstate="screen">
            <a:lum bright="100000"/>
            <a:extLst>
              <a:ext uri="{28A0092B-C50C-407E-A947-70E740481C1C}">
                <a14:useLocalDpi xmlns:a14="http://schemas.microsoft.com/office/drawing/2010/main"/>
              </a:ext>
            </a:extLst>
          </a:blip>
          <a:srcRect/>
          <a:stretch>
            <a:fillRect/>
          </a:stretch>
        </p:blipFill>
        <p:spPr bwMode="auto">
          <a:xfrm>
            <a:off x="7587402" y="3504423"/>
            <a:ext cx="642869" cy="48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973874"/>
      </p:ext>
    </p:extLst>
  </p:cSld>
  <p:clrMapOvr>
    <a:masterClrMapping/>
  </p:clrMapOvr>
  <p:transition spd="slow">
    <p:push di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the </a:t>
            </a:r>
            <a:r>
              <a:rPr lang="en-US" dirty="0" smtClean="0">
                <a:solidFill>
                  <a:schemeClr val="accent3"/>
                </a:solidFill>
              </a:rPr>
              <a:t>Right</a:t>
            </a:r>
            <a:r>
              <a:rPr lang="en-US" dirty="0" smtClean="0"/>
              <a:t> Icons (Animated)</a:t>
            </a:r>
            <a:endParaRPr lang="en-US" dirty="0"/>
          </a:p>
        </p:txBody>
      </p:sp>
      <p:sp>
        <p:nvSpPr>
          <p:cNvPr id="23" name="Content Placeholder 22"/>
          <p:cNvSpPr>
            <a:spLocks noGrp="1"/>
          </p:cNvSpPr>
          <p:nvPr>
            <p:ph sz="quarter" idx="10"/>
          </p:nvPr>
        </p:nvSpPr>
        <p:spPr/>
        <p:txBody>
          <a:bodyPr>
            <a:normAutofit/>
          </a:bodyPr>
          <a:lstStyle/>
          <a:p>
            <a:r>
              <a:rPr lang="en-US" spc="-113" dirty="0">
                <a:solidFill>
                  <a:schemeClr val="accent3"/>
                </a:solidFill>
                <a:latin typeface="Segoe UI Light" pitchFamily="34" charset="0"/>
              </a:rPr>
              <a:t>Guidelines for icons</a:t>
            </a:r>
          </a:p>
          <a:p>
            <a:pPr lvl="1"/>
            <a:r>
              <a:rPr lang="en-US" dirty="0"/>
              <a:t>Choose from existing brand icons</a:t>
            </a:r>
          </a:p>
          <a:p>
            <a:pPr lvl="1"/>
            <a:r>
              <a:rPr lang="en-US" dirty="0"/>
              <a:t>Use text within the tile for descriptions when necessary</a:t>
            </a:r>
            <a:r>
              <a:rPr lang="en-US" dirty="0" smtClean="0"/>
              <a:t>.</a:t>
            </a:r>
          </a:p>
          <a:p>
            <a:pPr lvl="1"/>
            <a:endParaRPr lang="en-US" dirty="0"/>
          </a:p>
          <a:p>
            <a:r>
              <a:rPr lang="en-US" spc="-113" dirty="0">
                <a:solidFill>
                  <a:schemeClr val="accent3"/>
                </a:solidFill>
                <a:latin typeface="Segoe UI Light" pitchFamily="34" charset="0"/>
              </a:rPr>
              <a:t>If you need new icons…</a:t>
            </a:r>
          </a:p>
          <a:p>
            <a:pPr lvl="1"/>
            <a:r>
              <a:rPr lang="en-US" dirty="0"/>
              <a:t>Remember to choose simple and minimal</a:t>
            </a:r>
          </a:p>
          <a:p>
            <a:pPr lvl="1"/>
            <a:r>
              <a:rPr lang="en-US" dirty="0"/>
              <a:t>Less unnecessary detail is better</a:t>
            </a:r>
          </a:p>
          <a:p>
            <a:pPr lvl="1"/>
            <a:r>
              <a:rPr lang="en-US" dirty="0"/>
              <a:t>Use metro/transit signage as a good example of style</a:t>
            </a:r>
          </a:p>
          <a:p>
            <a:pPr lvl="1"/>
            <a:r>
              <a:rPr lang="en-US" dirty="0"/>
              <a:t>Icons should only appear in white or </a:t>
            </a:r>
            <a:r>
              <a:rPr lang="en-US" dirty="0" smtClean="0"/>
              <a:t>black</a:t>
            </a:r>
          </a:p>
          <a:p>
            <a:pPr lvl="1"/>
            <a:endParaRPr lang="en-US" dirty="0"/>
          </a:p>
        </p:txBody>
      </p:sp>
      <p:sp>
        <p:nvSpPr>
          <p:cNvPr id="13" name="Rectangle 12"/>
          <p:cNvSpPr/>
          <p:nvPr/>
        </p:nvSpPr>
        <p:spPr bwMode="auto">
          <a:xfrm>
            <a:off x="5426453" y="1338734"/>
            <a:ext cx="1593472" cy="15930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7083682" y="1347787"/>
            <a:ext cx="1592006" cy="158432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28" name="Picture 2" descr="C:\Users\chrisw\Desktop\Cloud Services 3.pn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666383" y="1761010"/>
            <a:ext cx="1113613" cy="76785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676516" y="1727249"/>
            <a:ext cx="407805" cy="783297"/>
          </a:xfrm>
          <a:prstGeom prst="rect">
            <a:avLst/>
          </a:prstGeom>
        </p:spPr>
      </p:pic>
      <p:sp>
        <p:nvSpPr>
          <p:cNvPr id="1033" name="TextBox 1032"/>
          <p:cNvSpPr txBox="1"/>
          <p:nvPr/>
        </p:nvSpPr>
        <p:spPr>
          <a:xfrm>
            <a:off x="5580245" y="2653627"/>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42" name="TextBox 41"/>
          <p:cNvSpPr txBox="1"/>
          <p:nvPr/>
        </p:nvSpPr>
        <p:spPr>
          <a:xfrm>
            <a:off x="7266367" y="2650988"/>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14" name="Rectangle 13"/>
          <p:cNvSpPr/>
          <p:nvPr/>
        </p:nvSpPr>
        <p:spPr bwMode="auto">
          <a:xfrm>
            <a:off x="5426453" y="2998210"/>
            <a:ext cx="1593472" cy="15930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Rectangle 15"/>
          <p:cNvSpPr/>
          <p:nvPr/>
        </p:nvSpPr>
        <p:spPr bwMode="auto">
          <a:xfrm>
            <a:off x="7083682" y="2998210"/>
            <a:ext cx="1593472" cy="15930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0" name="Picture 4" descr="C:\Users\chrisw\Desktop\microphon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31074" y="3381840"/>
            <a:ext cx="384230" cy="8001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0"/>
          <p:cNvPicPr>
            <a:picLocks noChangeAspect="1" noChangeArrowheads="1"/>
          </p:cNvPicPr>
          <p:nvPr/>
        </p:nvPicPr>
        <p:blipFill>
          <a:blip r:embed="rId7" cstate="screen">
            <a:lum bright="100000"/>
            <a:extLst>
              <a:ext uri="{28A0092B-C50C-407E-A947-70E740481C1C}">
                <a14:useLocalDpi xmlns:a14="http://schemas.microsoft.com/office/drawing/2010/main"/>
              </a:ext>
            </a:extLst>
          </a:blip>
          <a:srcRect/>
          <a:stretch>
            <a:fillRect/>
          </a:stretch>
        </p:blipFill>
        <p:spPr bwMode="auto">
          <a:xfrm>
            <a:off x="7583501" y="3562821"/>
            <a:ext cx="642869" cy="48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42"/>
          <p:cNvSpPr txBox="1"/>
          <p:nvPr/>
        </p:nvSpPr>
        <p:spPr>
          <a:xfrm>
            <a:off x="5580245" y="4319538"/>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44" name="TextBox 43"/>
          <p:cNvSpPr txBox="1"/>
          <p:nvPr/>
        </p:nvSpPr>
        <p:spPr>
          <a:xfrm>
            <a:off x="7266367" y="4316899"/>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Tree>
    <p:extLst>
      <p:ext uri="{BB962C8B-B14F-4D97-AF65-F5344CB8AC3E}">
        <p14:creationId xmlns:p14="http://schemas.microsoft.com/office/powerpoint/2010/main" val="3023832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1.15916E-6 -4.81481E-6 L 1.15916E-6 -0.05138 " pathEditMode="relative" rAng="0" ptsTypes="AA">
                                      <p:cBhvr>
                                        <p:cTn id="6" dur="500" fill="hold"/>
                                        <p:tgtEl>
                                          <p:spTgt spid="28"/>
                                        </p:tgtEl>
                                        <p:attrNameLst>
                                          <p:attrName>ppt_x</p:attrName>
                                          <p:attrName>ppt_y</p:attrName>
                                        </p:attrNameLst>
                                      </p:cBhvr>
                                      <p:rCtr x="0" y="-2569"/>
                                    </p:animMotion>
                                  </p:childTnLst>
                                </p:cTn>
                              </p:par>
                              <p:par>
                                <p:cTn id="7" presetID="1" presetClass="entr" presetSubtype="0" fill="hold" grpId="0" nodeType="withEffect">
                                  <p:stCondLst>
                                    <p:cond delay="500"/>
                                  </p:stCondLst>
                                  <p:childTnLst>
                                    <p:set>
                                      <p:cBhvr>
                                        <p:cTn id="8" dur="1" fill="hold">
                                          <p:stCondLst>
                                            <p:cond delay="0"/>
                                          </p:stCondLst>
                                        </p:cTn>
                                        <p:tgtEl>
                                          <p:spTgt spid="1033"/>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6667E-6 -4.54083E-6 L 4.16667E-6 0.05066 " pathEditMode="relative" rAng="0" ptsTypes="AA">
                                      <p:cBhvr>
                                        <p:cTn id="10" dur="500" spd="-100000" fill="hold"/>
                                        <p:tgtEl>
                                          <p:spTgt spid="1033"/>
                                        </p:tgtEl>
                                        <p:attrNameLst>
                                          <p:attrName>ppt_x</p:attrName>
                                          <p:attrName>ppt_y</p:attrName>
                                        </p:attrNameLst>
                                      </p:cBhvr>
                                      <p:rCtr x="0" y="2521"/>
                                    </p:animMotion>
                                  </p:childTnLst>
                                </p:cTn>
                              </p:par>
                            </p:childTnLst>
                          </p:cTn>
                        </p:par>
                        <p:par>
                          <p:cTn id="11" fill="hold">
                            <p:stCondLst>
                              <p:cond delay="1000"/>
                            </p:stCondLst>
                            <p:childTnLst>
                              <p:par>
                                <p:cTn id="12" presetID="64" presetClass="path" presetSubtype="0" accel="50000" decel="50000" fill="hold" nodeType="afterEffect">
                                  <p:stCondLst>
                                    <p:cond delay="0"/>
                                  </p:stCondLst>
                                  <p:childTnLst>
                                    <p:animMotion origin="layout" path="M -4.58333E-6 -1.09877E-6 L -4.58333E-6 -0.04858 " pathEditMode="relative" rAng="0" ptsTypes="AA">
                                      <p:cBhvr>
                                        <p:cTn id="13" dur="500" fill="hold"/>
                                        <p:tgtEl>
                                          <p:spTgt spid="29"/>
                                        </p:tgtEl>
                                        <p:attrNameLst>
                                          <p:attrName>ppt_x</p:attrName>
                                          <p:attrName>ppt_y</p:attrName>
                                        </p:attrNameLst>
                                      </p:cBhvr>
                                      <p:rCtr x="0" y="-2429"/>
                                    </p:animMotion>
                                  </p:childTnLst>
                                </p:cTn>
                              </p:par>
                              <p:par>
                                <p:cTn id="14" presetID="1" presetClass="entr" presetSubtype="0" fill="hold" grpId="0" nodeType="withEffect">
                                  <p:stCondLst>
                                    <p:cond delay="500"/>
                                  </p:stCondLst>
                                  <p:childTnLst>
                                    <p:set>
                                      <p:cBhvr>
                                        <p:cTn id="15" dur="1" fill="hold">
                                          <p:stCondLst>
                                            <p:cond delay="0"/>
                                          </p:stCondLst>
                                        </p:cTn>
                                        <p:tgtEl>
                                          <p:spTgt spid="42"/>
                                        </p:tgtEl>
                                        <p:attrNameLst>
                                          <p:attrName>style.visibility</p:attrName>
                                        </p:attrNameLst>
                                      </p:cBhvr>
                                      <p:to>
                                        <p:strVal val="visible"/>
                                      </p:to>
                                    </p:set>
                                  </p:childTnLst>
                                </p:cTn>
                              </p:par>
                              <p:par>
                                <p:cTn id="16" presetID="42" presetClass="path" presetSubtype="0" accel="50000" decel="50000" fill="hold" grpId="1" nodeType="withEffect">
                                  <p:stCondLst>
                                    <p:cond delay="500"/>
                                  </p:stCondLst>
                                  <p:childTnLst>
                                    <p:animMotion origin="layout" path="M 4.16667E-6 -4.54083E-6 L 4.16667E-6 0.05066 " pathEditMode="relative" rAng="0" ptsTypes="AA">
                                      <p:cBhvr>
                                        <p:cTn id="17" dur="500" spd="-100000" fill="hold"/>
                                        <p:tgtEl>
                                          <p:spTgt spid="42"/>
                                        </p:tgtEl>
                                        <p:attrNameLst>
                                          <p:attrName>ppt_x</p:attrName>
                                          <p:attrName>ppt_y</p:attrName>
                                        </p:attrNameLst>
                                      </p:cBhvr>
                                      <p:rCtr x="0" y="2521"/>
                                    </p:animMotion>
                                  </p:childTnLst>
                                </p:cTn>
                              </p:par>
                            </p:childTnLst>
                          </p:cTn>
                        </p:par>
                        <p:par>
                          <p:cTn id="18" fill="hold">
                            <p:stCondLst>
                              <p:cond delay="2000"/>
                            </p:stCondLst>
                            <p:childTnLst>
                              <p:par>
                                <p:cTn id="19" presetID="64" presetClass="path" presetSubtype="0" accel="50000" decel="50000" fill="hold" nodeType="afterEffect">
                                  <p:stCondLst>
                                    <p:cond delay="0"/>
                                  </p:stCondLst>
                                  <p:childTnLst>
                                    <p:animMotion origin="layout" path="M 2.08333E-7 -4.99422E-6 L 2.08333E-7 -0.04626 " pathEditMode="relative" rAng="0" ptsTypes="AA">
                                      <p:cBhvr>
                                        <p:cTn id="20" dur="500" fill="hold"/>
                                        <p:tgtEl>
                                          <p:spTgt spid="30"/>
                                        </p:tgtEl>
                                        <p:attrNameLst>
                                          <p:attrName>ppt_x</p:attrName>
                                          <p:attrName>ppt_y</p:attrName>
                                        </p:attrNameLst>
                                      </p:cBhvr>
                                      <p:rCtr x="0" y="-2313"/>
                                    </p:animMotion>
                                  </p:childTnLst>
                                </p:cTn>
                              </p:par>
                              <p:par>
                                <p:cTn id="21" presetID="1" presetClass="entr" presetSubtype="0" fill="hold" grpId="0" nodeType="withEffect">
                                  <p:stCondLst>
                                    <p:cond delay="500"/>
                                  </p:stCondLst>
                                  <p:childTnLst>
                                    <p:set>
                                      <p:cBhvr>
                                        <p:cTn id="22" dur="1" fill="hold">
                                          <p:stCondLst>
                                            <p:cond delay="0"/>
                                          </p:stCondLst>
                                        </p:cTn>
                                        <p:tgtEl>
                                          <p:spTgt spid="43"/>
                                        </p:tgtEl>
                                        <p:attrNameLst>
                                          <p:attrName>style.visibility</p:attrName>
                                        </p:attrNameLst>
                                      </p:cBhvr>
                                      <p:to>
                                        <p:strVal val="visible"/>
                                      </p:to>
                                    </p:set>
                                  </p:childTnLst>
                                </p:cTn>
                              </p:par>
                              <p:par>
                                <p:cTn id="23" presetID="42" presetClass="path" presetSubtype="0" accel="50000" decel="50000" fill="hold" grpId="1" nodeType="withEffect">
                                  <p:stCondLst>
                                    <p:cond delay="500"/>
                                  </p:stCondLst>
                                  <p:childTnLst>
                                    <p:animMotion origin="layout" path="M 4.16667E-6 -4.54083E-6 L 4.16667E-6 0.05066 " pathEditMode="relative" rAng="0" ptsTypes="AA">
                                      <p:cBhvr>
                                        <p:cTn id="24" dur="500" spd="-100000" fill="hold"/>
                                        <p:tgtEl>
                                          <p:spTgt spid="43"/>
                                        </p:tgtEl>
                                        <p:attrNameLst>
                                          <p:attrName>ppt_x</p:attrName>
                                          <p:attrName>ppt_y</p:attrName>
                                        </p:attrNameLst>
                                      </p:cBhvr>
                                      <p:rCtr x="0" y="2521"/>
                                    </p:animMotion>
                                  </p:childTnLst>
                                </p:cTn>
                              </p:par>
                            </p:childTnLst>
                          </p:cTn>
                        </p:par>
                        <p:par>
                          <p:cTn id="25" fill="hold">
                            <p:stCondLst>
                              <p:cond delay="3000"/>
                            </p:stCondLst>
                            <p:childTnLst>
                              <p:par>
                                <p:cTn id="26" presetID="64" presetClass="path" presetSubtype="0" accel="50000" decel="50000" fill="hold" nodeType="afterEffect">
                                  <p:stCondLst>
                                    <p:cond delay="0"/>
                                  </p:stCondLst>
                                  <p:childTnLst>
                                    <p:animMotion origin="layout" path="M 1.04167E-6 -9.02151E-8 L 1.04167E-6 -0.05066 " pathEditMode="relative" rAng="0" ptsTypes="AA">
                                      <p:cBhvr>
                                        <p:cTn id="27" dur="500" fill="hold"/>
                                        <p:tgtEl>
                                          <p:spTgt spid="31"/>
                                        </p:tgtEl>
                                        <p:attrNameLst>
                                          <p:attrName>ppt_x</p:attrName>
                                          <p:attrName>ppt_y</p:attrName>
                                        </p:attrNameLst>
                                      </p:cBhvr>
                                      <p:rCtr x="0" y="-2545"/>
                                    </p:animMotion>
                                  </p:childTnLst>
                                </p:cTn>
                              </p:par>
                              <p:par>
                                <p:cTn id="28" presetID="1" presetClass="entr" presetSubtype="0" fill="hold" grpId="0" nodeType="withEffect">
                                  <p:stCondLst>
                                    <p:cond delay="500"/>
                                  </p:stCondLst>
                                  <p:childTnLst>
                                    <p:set>
                                      <p:cBhvr>
                                        <p:cTn id="29" dur="1" fill="hold">
                                          <p:stCondLst>
                                            <p:cond delay="0"/>
                                          </p:stCondLst>
                                        </p:cTn>
                                        <p:tgtEl>
                                          <p:spTgt spid="44"/>
                                        </p:tgtEl>
                                        <p:attrNameLst>
                                          <p:attrName>style.visibility</p:attrName>
                                        </p:attrNameLst>
                                      </p:cBhvr>
                                      <p:to>
                                        <p:strVal val="visible"/>
                                      </p:to>
                                    </p:set>
                                  </p:childTnLst>
                                </p:cTn>
                              </p:par>
                              <p:par>
                                <p:cTn id="30" presetID="42" presetClass="path" presetSubtype="0" accel="50000" decel="50000" fill="hold" grpId="1" nodeType="withEffect">
                                  <p:stCondLst>
                                    <p:cond delay="500"/>
                                  </p:stCondLst>
                                  <p:childTnLst>
                                    <p:animMotion origin="layout" path="M 4.16667E-6 -4.54083E-6 L 4.16667E-6 0.05066 " pathEditMode="relative" rAng="0" ptsTypes="AA">
                                      <p:cBhvr>
                                        <p:cTn id="31" dur="500" spd="-100000" fill="hold"/>
                                        <p:tgtEl>
                                          <p:spTgt spid="44"/>
                                        </p:tgtEl>
                                        <p:attrNameLst>
                                          <p:attrName>ppt_x</p:attrName>
                                          <p:attrName>ppt_y</p:attrName>
                                        </p:attrNameLst>
                                      </p:cBhvr>
                                      <p:rCtr x="0" y="2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p:bldP spid="1033" grpId="1"/>
      <p:bldP spid="42" grpId="0"/>
      <p:bldP spid="42" grpId="1"/>
      <p:bldP spid="43" grpId="0"/>
      <p:bldP spid="43" grpId="1"/>
      <p:bldP spid="44" grpId="0"/>
      <p:bldP spid="44"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Development Process</a:t>
            </a:r>
            <a:endParaRPr lang="en-US" dirty="0"/>
          </a:p>
        </p:txBody>
      </p:sp>
      <p:sp>
        <p:nvSpPr>
          <p:cNvPr id="23" name="Content Placeholder 22"/>
          <p:cNvSpPr>
            <a:spLocks noGrp="1"/>
          </p:cNvSpPr>
          <p:nvPr>
            <p:ph sz="quarter" idx="10"/>
          </p:nvPr>
        </p:nvSpPr>
        <p:spPr/>
        <p:txBody>
          <a:bodyPr>
            <a:normAutofit/>
          </a:bodyPr>
          <a:lstStyle/>
          <a:p>
            <a:r>
              <a:rPr lang="en-US" spc="-113" dirty="0" smtClean="0">
                <a:solidFill>
                  <a:schemeClr val="accent3"/>
                </a:solidFill>
                <a:latin typeface="Segoe UI Light" pitchFamily="34" charset="0"/>
              </a:rPr>
              <a:t>Market Analysis</a:t>
            </a:r>
            <a:endParaRPr lang="en-US" spc="-113" dirty="0">
              <a:solidFill>
                <a:schemeClr val="accent3"/>
              </a:solidFill>
              <a:latin typeface="Segoe UI Light" pitchFamily="34" charset="0"/>
            </a:endParaRPr>
          </a:p>
          <a:p>
            <a:pPr lvl="1"/>
            <a:r>
              <a:rPr lang="en-US" dirty="0"/>
              <a:t>Choose from existing brand icons</a:t>
            </a:r>
          </a:p>
          <a:p>
            <a:pPr lvl="1"/>
            <a:r>
              <a:rPr lang="en-US" dirty="0"/>
              <a:t>Use text within the tile for descriptions when necessary</a:t>
            </a:r>
            <a:r>
              <a:rPr lang="en-US" dirty="0" smtClean="0"/>
              <a:t>.</a:t>
            </a:r>
          </a:p>
          <a:p>
            <a:pPr lvl="1"/>
            <a:endParaRPr lang="en-US" dirty="0"/>
          </a:p>
          <a:p>
            <a:r>
              <a:rPr lang="en-US" spc="-113" dirty="0" smtClean="0">
                <a:solidFill>
                  <a:schemeClr val="accent3"/>
                </a:solidFill>
                <a:latin typeface="Segoe UI Light" pitchFamily="34" charset="0"/>
              </a:rPr>
              <a:t>Creativity/Prototyping</a:t>
            </a:r>
            <a:endParaRPr lang="en-US" spc="-113" dirty="0">
              <a:solidFill>
                <a:schemeClr val="accent3"/>
              </a:solidFill>
              <a:latin typeface="Segoe UI Light" pitchFamily="34" charset="0"/>
            </a:endParaRPr>
          </a:p>
          <a:p>
            <a:pPr lvl="1"/>
            <a:r>
              <a:rPr lang="en-US" dirty="0"/>
              <a:t>Remember to choose simple and minimal</a:t>
            </a:r>
          </a:p>
          <a:p>
            <a:pPr lvl="1"/>
            <a:r>
              <a:rPr lang="en-US" dirty="0"/>
              <a:t>Less unnecessary detail is better</a:t>
            </a:r>
          </a:p>
          <a:p>
            <a:pPr lvl="1"/>
            <a:r>
              <a:rPr lang="en-US" dirty="0"/>
              <a:t>Use metro/transit signage as a good example of style</a:t>
            </a:r>
          </a:p>
          <a:p>
            <a:pPr lvl="1"/>
            <a:r>
              <a:rPr lang="en-US" dirty="0"/>
              <a:t>Icons should only appear in white or </a:t>
            </a:r>
            <a:r>
              <a:rPr lang="en-US" dirty="0" smtClean="0"/>
              <a:t>black</a:t>
            </a:r>
          </a:p>
          <a:p>
            <a:pPr lvl="1"/>
            <a:endParaRPr lang="en-US" dirty="0"/>
          </a:p>
        </p:txBody>
      </p:sp>
      <p:sp>
        <p:nvSpPr>
          <p:cNvPr id="13" name="Rectangle 12"/>
          <p:cNvSpPr/>
          <p:nvPr/>
        </p:nvSpPr>
        <p:spPr bwMode="auto">
          <a:xfrm>
            <a:off x="5426453" y="1338734"/>
            <a:ext cx="1593472" cy="15930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7083682" y="1347787"/>
            <a:ext cx="1592006" cy="158432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28" name="Picture 2" descr="C:\Users\chrisw\Desktop\Cloud Services 3.pn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666383" y="1761010"/>
            <a:ext cx="1113613" cy="76785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676516" y="1727249"/>
            <a:ext cx="407805" cy="783297"/>
          </a:xfrm>
          <a:prstGeom prst="rect">
            <a:avLst/>
          </a:prstGeom>
        </p:spPr>
      </p:pic>
      <p:sp>
        <p:nvSpPr>
          <p:cNvPr id="1033" name="TextBox 1032"/>
          <p:cNvSpPr txBox="1"/>
          <p:nvPr/>
        </p:nvSpPr>
        <p:spPr>
          <a:xfrm>
            <a:off x="5580245" y="2653627"/>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42" name="TextBox 41"/>
          <p:cNvSpPr txBox="1"/>
          <p:nvPr/>
        </p:nvSpPr>
        <p:spPr>
          <a:xfrm>
            <a:off x="7266367" y="2650988"/>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14" name="Rectangle 13"/>
          <p:cNvSpPr/>
          <p:nvPr/>
        </p:nvSpPr>
        <p:spPr bwMode="auto">
          <a:xfrm>
            <a:off x="5426453" y="2998210"/>
            <a:ext cx="1593472" cy="15930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Rectangle 15"/>
          <p:cNvSpPr/>
          <p:nvPr/>
        </p:nvSpPr>
        <p:spPr bwMode="auto">
          <a:xfrm>
            <a:off x="7083682" y="2998210"/>
            <a:ext cx="1593472" cy="15930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0" name="Picture 4" descr="C:\Users\chrisw\Desktop\microphon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31074" y="3381840"/>
            <a:ext cx="384230" cy="8001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0"/>
          <p:cNvPicPr>
            <a:picLocks noChangeAspect="1" noChangeArrowheads="1"/>
          </p:cNvPicPr>
          <p:nvPr/>
        </p:nvPicPr>
        <p:blipFill>
          <a:blip r:embed="rId7" cstate="screen">
            <a:lum bright="100000"/>
            <a:extLst>
              <a:ext uri="{28A0092B-C50C-407E-A947-70E740481C1C}">
                <a14:useLocalDpi xmlns:a14="http://schemas.microsoft.com/office/drawing/2010/main"/>
              </a:ext>
            </a:extLst>
          </a:blip>
          <a:srcRect/>
          <a:stretch>
            <a:fillRect/>
          </a:stretch>
        </p:blipFill>
        <p:spPr bwMode="auto">
          <a:xfrm>
            <a:off x="7583501" y="3562821"/>
            <a:ext cx="642869" cy="48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42"/>
          <p:cNvSpPr txBox="1"/>
          <p:nvPr/>
        </p:nvSpPr>
        <p:spPr>
          <a:xfrm>
            <a:off x="5580245" y="4319538"/>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44" name="TextBox 43"/>
          <p:cNvSpPr txBox="1"/>
          <p:nvPr/>
        </p:nvSpPr>
        <p:spPr>
          <a:xfrm>
            <a:off x="7266367" y="4316899"/>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Tree>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1.15916E-6 -4.81481E-6 L 1.15916E-6 -0.05138 " pathEditMode="relative" rAng="0" ptsTypes="AA">
                                      <p:cBhvr>
                                        <p:cTn id="6" dur="500" fill="hold"/>
                                        <p:tgtEl>
                                          <p:spTgt spid="28"/>
                                        </p:tgtEl>
                                        <p:attrNameLst>
                                          <p:attrName>ppt_x</p:attrName>
                                          <p:attrName>ppt_y</p:attrName>
                                        </p:attrNameLst>
                                      </p:cBhvr>
                                      <p:rCtr x="0" y="-2569"/>
                                    </p:animMotion>
                                  </p:childTnLst>
                                </p:cTn>
                              </p:par>
                              <p:par>
                                <p:cTn id="7" presetID="1" presetClass="entr" presetSubtype="0" fill="hold" grpId="0" nodeType="withEffect">
                                  <p:stCondLst>
                                    <p:cond delay="500"/>
                                  </p:stCondLst>
                                  <p:childTnLst>
                                    <p:set>
                                      <p:cBhvr>
                                        <p:cTn id="8" dur="1" fill="hold">
                                          <p:stCondLst>
                                            <p:cond delay="0"/>
                                          </p:stCondLst>
                                        </p:cTn>
                                        <p:tgtEl>
                                          <p:spTgt spid="1033"/>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6667E-6 -4.54083E-6 L 4.16667E-6 0.05066 " pathEditMode="relative" rAng="0" ptsTypes="AA">
                                      <p:cBhvr>
                                        <p:cTn id="10" dur="500" spd="-100000" fill="hold"/>
                                        <p:tgtEl>
                                          <p:spTgt spid="1033"/>
                                        </p:tgtEl>
                                        <p:attrNameLst>
                                          <p:attrName>ppt_x</p:attrName>
                                          <p:attrName>ppt_y</p:attrName>
                                        </p:attrNameLst>
                                      </p:cBhvr>
                                      <p:rCtr x="0" y="2521"/>
                                    </p:animMotion>
                                  </p:childTnLst>
                                </p:cTn>
                              </p:par>
                            </p:childTnLst>
                          </p:cTn>
                        </p:par>
                        <p:par>
                          <p:cTn id="11" fill="hold">
                            <p:stCondLst>
                              <p:cond delay="1000"/>
                            </p:stCondLst>
                            <p:childTnLst>
                              <p:par>
                                <p:cTn id="12" presetID="64" presetClass="path" presetSubtype="0" accel="50000" decel="50000" fill="hold" nodeType="afterEffect">
                                  <p:stCondLst>
                                    <p:cond delay="0"/>
                                  </p:stCondLst>
                                  <p:childTnLst>
                                    <p:animMotion origin="layout" path="M -4.58333E-6 -1.09877E-6 L -4.58333E-6 -0.04858 " pathEditMode="relative" rAng="0" ptsTypes="AA">
                                      <p:cBhvr>
                                        <p:cTn id="13" dur="500" fill="hold"/>
                                        <p:tgtEl>
                                          <p:spTgt spid="29"/>
                                        </p:tgtEl>
                                        <p:attrNameLst>
                                          <p:attrName>ppt_x</p:attrName>
                                          <p:attrName>ppt_y</p:attrName>
                                        </p:attrNameLst>
                                      </p:cBhvr>
                                      <p:rCtr x="0" y="-2429"/>
                                    </p:animMotion>
                                  </p:childTnLst>
                                </p:cTn>
                              </p:par>
                              <p:par>
                                <p:cTn id="14" presetID="1" presetClass="entr" presetSubtype="0" fill="hold" grpId="0" nodeType="withEffect">
                                  <p:stCondLst>
                                    <p:cond delay="500"/>
                                  </p:stCondLst>
                                  <p:childTnLst>
                                    <p:set>
                                      <p:cBhvr>
                                        <p:cTn id="15" dur="1" fill="hold">
                                          <p:stCondLst>
                                            <p:cond delay="0"/>
                                          </p:stCondLst>
                                        </p:cTn>
                                        <p:tgtEl>
                                          <p:spTgt spid="42"/>
                                        </p:tgtEl>
                                        <p:attrNameLst>
                                          <p:attrName>style.visibility</p:attrName>
                                        </p:attrNameLst>
                                      </p:cBhvr>
                                      <p:to>
                                        <p:strVal val="visible"/>
                                      </p:to>
                                    </p:set>
                                  </p:childTnLst>
                                </p:cTn>
                              </p:par>
                              <p:par>
                                <p:cTn id="16" presetID="42" presetClass="path" presetSubtype="0" accel="50000" decel="50000" fill="hold" grpId="1" nodeType="withEffect">
                                  <p:stCondLst>
                                    <p:cond delay="500"/>
                                  </p:stCondLst>
                                  <p:childTnLst>
                                    <p:animMotion origin="layout" path="M 4.16667E-6 -4.54083E-6 L 4.16667E-6 0.05066 " pathEditMode="relative" rAng="0" ptsTypes="AA">
                                      <p:cBhvr>
                                        <p:cTn id="17" dur="500" spd="-100000" fill="hold"/>
                                        <p:tgtEl>
                                          <p:spTgt spid="42"/>
                                        </p:tgtEl>
                                        <p:attrNameLst>
                                          <p:attrName>ppt_x</p:attrName>
                                          <p:attrName>ppt_y</p:attrName>
                                        </p:attrNameLst>
                                      </p:cBhvr>
                                      <p:rCtr x="0" y="2521"/>
                                    </p:animMotion>
                                  </p:childTnLst>
                                </p:cTn>
                              </p:par>
                            </p:childTnLst>
                          </p:cTn>
                        </p:par>
                        <p:par>
                          <p:cTn id="18" fill="hold">
                            <p:stCondLst>
                              <p:cond delay="2000"/>
                            </p:stCondLst>
                            <p:childTnLst>
                              <p:par>
                                <p:cTn id="19" presetID="64" presetClass="path" presetSubtype="0" accel="50000" decel="50000" fill="hold" nodeType="afterEffect">
                                  <p:stCondLst>
                                    <p:cond delay="0"/>
                                  </p:stCondLst>
                                  <p:childTnLst>
                                    <p:animMotion origin="layout" path="M 2.08333E-7 -4.99422E-6 L 2.08333E-7 -0.04626 " pathEditMode="relative" rAng="0" ptsTypes="AA">
                                      <p:cBhvr>
                                        <p:cTn id="20" dur="500" fill="hold"/>
                                        <p:tgtEl>
                                          <p:spTgt spid="30"/>
                                        </p:tgtEl>
                                        <p:attrNameLst>
                                          <p:attrName>ppt_x</p:attrName>
                                          <p:attrName>ppt_y</p:attrName>
                                        </p:attrNameLst>
                                      </p:cBhvr>
                                      <p:rCtr x="0" y="-2313"/>
                                    </p:animMotion>
                                  </p:childTnLst>
                                </p:cTn>
                              </p:par>
                              <p:par>
                                <p:cTn id="21" presetID="1" presetClass="entr" presetSubtype="0" fill="hold" grpId="0" nodeType="withEffect">
                                  <p:stCondLst>
                                    <p:cond delay="500"/>
                                  </p:stCondLst>
                                  <p:childTnLst>
                                    <p:set>
                                      <p:cBhvr>
                                        <p:cTn id="22" dur="1" fill="hold">
                                          <p:stCondLst>
                                            <p:cond delay="0"/>
                                          </p:stCondLst>
                                        </p:cTn>
                                        <p:tgtEl>
                                          <p:spTgt spid="43"/>
                                        </p:tgtEl>
                                        <p:attrNameLst>
                                          <p:attrName>style.visibility</p:attrName>
                                        </p:attrNameLst>
                                      </p:cBhvr>
                                      <p:to>
                                        <p:strVal val="visible"/>
                                      </p:to>
                                    </p:set>
                                  </p:childTnLst>
                                </p:cTn>
                              </p:par>
                              <p:par>
                                <p:cTn id="23" presetID="42" presetClass="path" presetSubtype="0" accel="50000" decel="50000" fill="hold" grpId="1" nodeType="withEffect">
                                  <p:stCondLst>
                                    <p:cond delay="500"/>
                                  </p:stCondLst>
                                  <p:childTnLst>
                                    <p:animMotion origin="layout" path="M 4.16667E-6 -4.54083E-6 L 4.16667E-6 0.05066 " pathEditMode="relative" rAng="0" ptsTypes="AA">
                                      <p:cBhvr>
                                        <p:cTn id="24" dur="500" spd="-100000" fill="hold"/>
                                        <p:tgtEl>
                                          <p:spTgt spid="43"/>
                                        </p:tgtEl>
                                        <p:attrNameLst>
                                          <p:attrName>ppt_x</p:attrName>
                                          <p:attrName>ppt_y</p:attrName>
                                        </p:attrNameLst>
                                      </p:cBhvr>
                                      <p:rCtr x="0" y="2521"/>
                                    </p:animMotion>
                                  </p:childTnLst>
                                </p:cTn>
                              </p:par>
                            </p:childTnLst>
                          </p:cTn>
                        </p:par>
                        <p:par>
                          <p:cTn id="25" fill="hold">
                            <p:stCondLst>
                              <p:cond delay="3000"/>
                            </p:stCondLst>
                            <p:childTnLst>
                              <p:par>
                                <p:cTn id="26" presetID="64" presetClass="path" presetSubtype="0" accel="50000" decel="50000" fill="hold" nodeType="afterEffect">
                                  <p:stCondLst>
                                    <p:cond delay="0"/>
                                  </p:stCondLst>
                                  <p:childTnLst>
                                    <p:animMotion origin="layout" path="M 1.04167E-6 -9.02151E-8 L 1.04167E-6 -0.05066 " pathEditMode="relative" rAng="0" ptsTypes="AA">
                                      <p:cBhvr>
                                        <p:cTn id="27" dur="500" fill="hold"/>
                                        <p:tgtEl>
                                          <p:spTgt spid="31"/>
                                        </p:tgtEl>
                                        <p:attrNameLst>
                                          <p:attrName>ppt_x</p:attrName>
                                          <p:attrName>ppt_y</p:attrName>
                                        </p:attrNameLst>
                                      </p:cBhvr>
                                      <p:rCtr x="0" y="-2545"/>
                                    </p:animMotion>
                                  </p:childTnLst>
                                </p:cTn>
                              </p:par>
                              <p:par>
                                <p:cTn id="28" presetID="1" presetClass="entr" presetSubtype="0" fill="hold" grpId="0" nodeType="withEffect">
                                  <p:stCondLst>
                                    <p:cond delay="500"/>
                                  </p:stCondLst>
                                  <p:childTnLst>
                                    <p:set>
                                      <p:cBhvr>
                                        <p:cTn id="29" dur="1" fill="hold">
                                          <p:stCondLst>
                                            <p:cond delay="0"/>
                                          </p:stCondLst>
                                        </p:cTn>
                                        <p:tgtEl>
                                          <p:spTgt spid="44"/>
                                        </p:tgtEl>
                                        <p:attrNameLst>
                                          <p:attrName>style.visibility</p:attrName>
                                        </p:attrNameLst>
                                      </p:cBhvr>
                                      <p:to>
                                        <p:strVal val="visible"/>
                                      </p:to>
                                    </p:set>
                                  </p:childTnLst>
                                </p:cTn>
                              </p:par>
                              <p:par>
                                <p:cTn id="30" presetID="42" presetClass="path" presetSubtype="0" accel="50000" decel="50000" fill="hold" grpId="1" nodeType="withEffect">
                                  <p:stCondLst>
                                    <p:cond delay="500"/>
                                  </p:stCondLst>
                                  <p:childTnLst>
                                    <p:animMotion origin="layout" path="M 4.16667E-6 -4.54083E-6 L 4.16667E-6 0.05066 " pathEditMode="relative" rAng="0" ptsTypes="AA">
                                      <p:cBhvr>
                                        <p:cTn id="31" dur="500" spd="-100000" fill="hold"/>
                                        <p:tgtEl>
                                          <p:spTgt spid="44"/>
                                        </p:tgtEl>
                                        <p:attrNameLst>
                                          <p:attrName>ppt_x</p:attrName>
                                          <p:attrName>ppt_y</p:attrName>
                                        </p:attrNameLst>
                                      </p:cBhvr>
                                      <p:rCtr x="0" y="2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p:bldP spid="1033" grpId="1"/>
      <p:bldP spid="42" grpId="0"/>
      <p:bldP spid="42" grpId="1"/>
      <p:bldP spid="43" grpId="0"/>
      <p:bldP spid="43" grpId="1"/>
      <p:bldP spid="44" grpId="0"/>
      <p:bldP spid="44"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2823986" y="2171700"/>
            <a:ext cx="3515281" cy="591068"/>
          </a:xfrm>
          <a:prstGeom prst="rect">
            <a:avLst/>
          </a:prstGeom>
          <a:noFill/>
          <a:ln>
            <a:noFill/>
          </a:ln>
        </p:spPr>
      </p:pic>
      <p:sp>
        <p:nvSpPr>
          <p:cNvPr id="5" name="Text Box 3"/>
          <p:cNvSpPr txBox="1">
            <a:spLocks noChangeArrowheads="1"/>
          </p:cNvSpPr>
          <p:nvPr/>
        </p:nvSpPr>
        <p:spPr bwMode="blackWhite">
          <a:xfrm>
            <a:off x="390627" y="4723724"/>
            <a:ext cx="8382000" cy="23083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 2012 Microsoft Corporation. All rights reserved. Microsoft, Windows, Windows Vista and other product names are or may be registered trademarks and/or trademarks in the U.S. and/or other countries.</a:t>
            </a:r>
          </a:p>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34077539"/>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You</a:t>
            </a:r>
            <a:endParaRPr lang="en-US" dirty="0">
              <a:solidFill>
                <a:schemeClr val="tx1"/>
              </a:solidFill>
            </a:endParaRPr>
          </a:p>
        </p:txBody>
      </p:sp>
      <p:sp>
        <p:nvSpPr>
          <p:cNvPr id="3" name="Content Placeholder 2"/>
          <p:cNvSpPr>
            <a:spLocks noGrp="1"/>
          </p:cNvSpPr>
          <p:nvPr>
            <p:ph sz="quarter" idx="10"/>
          </p:nvPr>
        </p:nvSpPr>
        <p:spPr>
          <a:xfrm>
            <a:off x="2051720" y="2304296"/>
            <a:ext cx="5256584" cy="935930"/>
          </a:xfrm>
        </p:spPr>
        <p:txBody>
          <a:bodyPr>
            <a:noAutofit/>
          </a:bodyPr>
          <a:lstStyle/>
          <a:p>
            <a:r>
              <a:rPr lang="en-US" sz="3600" dirty="0" smtClean="0">
                <a:solidFill>
                  <a:schemeClr val="tx1"/>
                </a:solidFill>
              </a:rPr>
              <a:t>want to make money</a:t>
            </a:r>
            <a:endParaRPr lang="en-US" sz="3600" dirty="0">
              <a:solidFill>
                <a:schemeClr val="tx1"/>
              </a:solidFill>
            </a:endParaRPr>
          </a:p>
        </p:txBody>
      </p:sp>
    </p:spTree>
    <p:extLst>
      <p:ext uri="{BB962C8B-B14F-4D97-AF65-F5344CB8AC3E}">
        <p14:creationId xmlns:p14="http://schemas.microsoft.com/office/powerpoint/2010/main" val="4215888076"/>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The Opportunity</a:t>
            </a:r>
            <a:endParaRPr lang="en-US" dirty="0"/>
          </a:p>
        </p:txBody>
      </p:sp>
      <p:sp>
        <p:nvSpPr>
          <p:cNvPr id="3" name="Text Placeholder 2"/>
          <p:cNvSpPr>
            <a:spLocks noGrp="1"/>
          </p:cNvSpPr>
          <p:nvPr>
            <p:ph type="body" sz="quarter" idx="11"/>
          </p:nvPr>
        </p:nvSpPr>
        <p:spPr/>
        <p:txBody>
          <a:bodyPr/>
          <a:lstStyle/>
          <a:p>
            <a:r>
              <a:rPr lang="en-US" dirty="0" smtClean="0"/>
              <a:t>Chapter 1/4</a:t>
            </a:r>
            <a:endParaRPr lang="en-US" dirty="0"/>
          </a:p>
        </p:txBody>
      </p:sp>
    </p:spTree>
    <p:extLst>
      <p:ext uri="{BB962C8B-B14F-4D97-AF65-F5344CB8AC3E}">
        <p14:creationId xmlns:p14="http://schemas.microsoft.com/office/powerpoint/2010/main" val="3025652586"/>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Windows</a:t>
            </a:r>
            <a:endParaRPr lang="en-US" dirty="0"/>
          </a:p>
        </p:txBody>
      </p:sp>
      <p:sp>
        <p:nvSpPr>
          <p:cNvPr id="3" name="Content Placeholder 2"/>
          <p:cNvSpPr>
            <a:spLocks noGrp="1"/>
          </p:cNvSpPr>
          <p:nvPr>
            <p:ph idx="4294967295"/>
          </p:nvPr>
        </p:nvSpPr>
        <p:spPr>
          <a:xfrm>
            <a:off x="4211960" y="896116"/>
            <a:ext cx="4932040" cy="4411937"/>
          </a:xfrm>
          <a:prstGeom prst="rect">
            <a:avLst/>
          </a:prstGeom>
        </p:spPr>
        <p:txBody>
          <a:bodyPr lIns="68589" tIns="34295" rIns="68589" bIns="34295"/>
          <a:lstStyle/>
          <a:p>
            <a:r>
              <a:rPr lang="en-US" sz="2800" dirty="0">
                <a:solidFill>
                  <a:schemeClr val="tx1"/>
                </a:solidFill>
              </a:rPr>
              <a:t>1,250,000,000</a:t>
            </a:r>
          </a:p>
          <a:p>
            <a:r>
              <a:rPr lang="en-US" sz="2800" i="1" dirty="0" smtClean="0">
                <a:solidFill>
                  <a:schemeClr val="tx1"/>
                </a:solidFill>
              </a:rPr>
              <a:t>Windows PCs world-wide</a:t>
            </a:r>
          </a:p>
          <a:p>
            <a:r>
              <a:rPr lang="en-US" sz="2800" dirty="0">
                <a:solidFill>
                  <a:schemeClr val="tx1"/>
                </a:solidFill>
              </a:rPr>
              <a:t>525,000,000</a:t>
            </a:r>
          </a:p>
          <a:p>
            <a:r>
              <a:rPr lang="en-US" sz="2800" i="1" dirty="0">
                <a:solidFill>
                  <a:schemeClr val="tx1"/>
                </a:solidFill>
              </a:rPr>
              <a:t>Windows 7 PCs </a:t>
            </a:r>
            <a:r>
              <a:rPr lang="en-US" sz="2800" i="1" dirty="0" smtClean="0">
                <a:solidFill>
                  <a:schemeClr val="tx1"/>
                </a:solidFill>
              </a:rPr>
              <a:t>sold by Jan 1</a:t>
            </a:r>
            <a:endParaRPr lang="en-US" sz="2800" i="1" dirty="0">
              <a:solidFill>
                <a:schemeClr val="tx1"/>
              </a:solidFill>
            </a:endParaRPr>
          </a:p>
          <a:p>
            <a:r>
              <a:rPr lang="en-US" sz="2800" dirty="0">
                <a:solidFill>
                  <a:schemeClr val="tx1"/>
                </a:solidFill>
              </a:rPr>
              <a:t>400,000,000</a:t>
            </a:r>
          </a:p>
          <a:p>
            <a:r>
              <a:rPr lang="en-US" sz="2800" i="1" dirty="0">
                <a:solidFill>
                  <a:schemeClr val="tx1"/>
                </a:solidFill>
              </a:rPr>
              <a:t>new PCs to be sold in 2012</a:t>
            </a:r>
          </a:p>
          <a:p>
            <a:r>
              <a:rPr lang="en-US" sz="2800" dirty="0" smtClean="0">
                <a:solidFill>
                  <a:schemeClr val="tx1"/>
                </a:solidFill>
              </a:rPr>
              <a:t>&gt;500,000,000</a:t>
            </a:r>
            <a:endParaRPr lang="en-US" sz="2800" dirty="0">
              <a:solidFill>
                <a:schemeClr val="tx1"/>
              </a:solidFill>
            </a:endParaRPr>
          </a:p>
          <a:p>
            <a:r>
              <a:rPr lang="en-US" sz="2800" i="1" dirty="0">
                <a:solidFill>
                  <a:schemeClr val="tx1"/>
                </a:solidFill>
              </a:rPr>
              <a:t>estimated Windows </a:t>
            </a:r>
            <a:r>
              <a:rPr lang="en-US" sz="2800" i="1" dirty="0" smtClean="0">
                <a:solidFill>
                  <a:schemeClr val="tx1"/>
                </a:solidFill>
              </a:rPr>
              <a:t>8-capable</a:t>
            </a:r>
            <a:endParaRPr lang="en-US" sz="2800" i="1" dirty="0">
              <a:solidFill>
                <a:schemeClr val="tx1"/>
              </a:solidFill>
            </a:endParaRPr>
          </a:p>
        </p:txBody>
      </p:sp>
      <p:pic>
        <p:nvPicPr>
          <p:cNvPr id="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852" b="21332"/>
          <a:stretch/>
        </p:blipFill>
        <p:spPr bwMode="auto">
          <a:xfrm>
            <a:off x="122695" y="3468780"/>
            <a:ext cx="1922111" cy="891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9214" t="11305" r="7867" b="15213"/>
          <a:stretch/>
        </p:blipFill>
        <p:spPr bwMode="auto">
          <a:xfrm>
            <a:off x="2159474" y="2730601"/>
            <a:ext cx="1755828" cy="126776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81958" y="664669"/>
            <a:ext cx="3836795" cy="1845887"/>
            <a:chOff x="3494617" y="1605585"/>
            <a:chExt cx="5114395" cy="2461183"/>
          </a:xfrm>
        </p:grpSpPr>
        <p:pic>
          <p:nvPicPr>
            <p:cNvPr id="9"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3510" t="5004" r="1725" b="-57"/>
            <a:stretch/>
          </p:blipFill>
          <p:spPr bwMode="auto">
            <a:xfrm>
              <a:off x="3494617" y="1605585"/>
              <a:ext cx="2597402" cy="18278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5992720" y="1605586"/>
              <a:ext cx="2616292" cy="17528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196527" y="3358432"/>
              <a:ext cx="1790984" cy="7083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59388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 calcmode="lin" valueType="num">
                                      <p:cBhvr>
                                        <p:cTn id="26"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 calcmode="lin" valueType="num">
                                      <p:cBhvr>
                                        <p:cTn id="3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35" dur="500"/>
                                        <p:tgtEl>
                                          <p:spTgt spid="3">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xit" presetSubtype="32" fill="hold" nodeType="clickEffect">
                                  <p:stCondLst>
                                    <p:cond delay="0"/>
                                  </p:stCondLst>
                                  <p:childTnLst>
                                    <p:anim calcmode="lin" valueType="num">
                                      <p:cBhvr>
                                        <p:cTn id="39" dur="500"/>
                                        <p:tgtEl>
                                          <p:spTgt spid="3">
                                            <p:txEl>
                                              <p:pRg st="1" end="1"/>
                                            </p:txEl>
                                          </p:spTgt>
                                        </p:tgtEl>
                                        <p:attrNameLst>
                                          <p:attrName>ppt_w</p:attrName>
                                        </p:attrNameLst>
                                      </p:cBhvr>
                                      <p:tavLst>
                                        <p:tav tm="0">
                                          <p:val>
                                            <p:strVal val="ppt_w"/>
                                          </p:val>
                                        </p:tav>
                                        <p:tav tm="100000">
                                          <p:val>
                                            <p:fltVal val="0"/>
                                          </p:val>
                                        </p:tav>
                                      </p:tavLst>
                                    </p:anim>
                                    <p:anim calcmode="lin" valueType="num">
                                      <p:cBhvr>
                                        <p:cTn id="40" dur="500"/>
                                        <p:tgtEl>
                                          <p:spTgt spid="3">
                                            <p:txEl>
                                              <p:pRg st="1" end="1"/>
                                            </p:txEl>
                                          </p:spTgt>
                                        </p:tgtEl>
                                        <p:attrNameLst>
                                          <p:attrName>ppt_h</p:attrName>
                                        </p:attrNameLst>
                                      </p:cBhvr>
                                      <p:tavLst>
                                        <p:tav tm="0">
                                          <p:val>
                                            <p:strVal val="ppt_h"/>
                                          </p:val>
                                        </p:tav>
                                        <p:tav tm="100000">
                                          <p:val>
                                            <p:fltVal val="0"/>
                                          </p:val>
                                        </p:tav>
                                      </p:tavLst>
                                    </p:anim>
                                    <p:animEffect transition="out" filter="fade">
                                      <p:cBhvr>
                                        <p:cTn id="41" dur="500"/>
                                        <p:tgtEl>
                                          <p:spTgt spid="3">
                                            <p:txEl>
                                              <p:pRg st="1" end="1"/>
                                            </p:txEl>
                                          </p:spTgt>
                                        </p:tgtEl>
                                      </p:cBhvr>
                                    </p:animEffect>
                                    <p:set>
                                      <p:cBhvr>
                                        <p:cTn id="42" dur="1" fill="hold">
                                          <p:stCondLst>
                                            <p:cond delay="499"/>
                                          </p:stCondLst>
                                        </p:cTn>
                                        <p:tgtEl>
                                          <p:spTgt spid="3">
                                            <p:txEl>
                                              <p:pRg st="1" end="1"/>
                                            </p:txEl>
                                          </p:spTgt>
                                        </p:tgtEl>
                                        <p:attrNameLst>
                                          <p:attrName>style.visibility</p:attrName>
                                        </p:attrNameLst>
                                      </p:cBhvr>
                                      <p:to>
                                        <p:strVal val="hidden"/>
                                      </p:to>
                                    </p:set>
                                  </p:childTnLst>
                                </p:cTn>
                              </p:par>
                              <p:par>
                                <p:cTn id="43" presetID="53" presetClass="entr" presetSubtype="16" fill="hold" grpId="0" nodeType="with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 calcmode="lin" valueType="num">
                                      <p:cBhvr>
                                        <p:cTn id="45"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6"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47" dur="500"/>
                                        <p:tgtEl>
                                          <p:spTgt spid="3">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anim calcmode="lin" valueType="num">
                                      <p:cBhvr>
                                        <p:cTn id="5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5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54" dur="500"/>
                                        <p:tgtEl>
                                          <p:spTgt spid="3">
                                            <p:txEl>
                                              <p:pRg st="3" end="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xit" presetSubtype="32" fill="hold" nodeType="clickEffect">
                                  <p:stCondLst>
                                    <p:cond delay="0"/>
                                  </p:stCondLst>
                                  <p:childTnLst>
                                    <p:anim calcmode="lin" valueType="num">
                                      <p:cBhvr>
                                        <p:cTn id="58" dur="500"/>
                                        <p:tgtEl>
                                          <p:spTgt spid="3">
                                            <p:txEl>
                                              <p:pRg st="3" end="3"/>
                                            </p:txEl>
                                          </p:spTgt>
                                        </p:tgtEl>
                                        <p:attrNameLst>
                                          <p:attrName>ppt_w</p:attrName>
                                        </p:attrNameLst>
                                      </p:cBhvr>
                                      <p:tavLst>
                                        <p:tav tm="0">
                                          <p:val>
                                            <p:strVal val="ppt_w"/>
                                          </p:val>
                                        </p:tav>
                                        <p:tav tm="100000">
                                          <p:val>
                                            <p:fltVal val="0"/>
                                          </p:val>
                                        </p:tav>
                                      </p:tavLst>
                                    </p:anim>
                                    <p:anim calcmode="lin" valueType="num">
                                      <p:cBhvr>
                                        <p:cTn id="59" dur="500"/>
                                        <p:tgtEl>
                                          <p:spTgt spid="3">
                                            <p:txEl>
                                              <p:pRg st="3" end="3"/>
                                            </p:txEl>
                                          </p:spTgt>
                                        </p:tgtEl>
                                        <p:attrNameLst>
                                          <p:attrName>ppt_h</p:attrName>
                                        </p:attrNameLst>
                                      </p:cBhvr>
                                      <p:tavLst>
                                        <p:tav tm="0">
                                          <p:val>
                                            <p:strVal val="ppt_h"/>
                                          </p:val>
                                        </p:tav>
                                        <p:tav tm="100000">
                                          <p:val>
                                            <p:fltVal val="0"/>
                                          </p:val>
                                        </p:tav>
                                      </p:tavLst>
                                    </p:anim>
                                    <p:animEffect transition="out" filter="fade">
                                      <p:cBhvr>
                                        <p:cTn id="60" dur="500"/>
                                        <p:tgtEl>
                                          <p:spTgt spid="3">
                                            <p:txEl>
                                              <p:pRg st="3" end="3"/>
                                            </p:txEl>
                                          </p:spTgt>
                                        </p:tgtEl>
                                      </p:cBhvr>
                                    </p:animEffect>
                                    <p:set>
                                      <p:cBhvr>
                                        <p:cTn id="61" dur="1" fill="hold">
                                          <p:stCondLst>
                                            <p:cond delay="499"/>
                                          </p:stCondLst>
                                        </p:cTn>
                                        <p:tgtEl>
                                          <p:spTgt spid="3">
                                            <p:txEl>
                                              <p:pRg st="3" end="3"/>
                                            </p:txEl>
                                          </p:spTgt>
                                        </p:tgtEl>
                                        <p:attrNameLst>
                                          <p:attrName>style.visibility</p:attrName>
                                        </p:attrNameLst>
                                      </p:cBhvr>
                                      <p:to>
                                        <p:strVal val="hidden"/>
                                      </p:to>
                                    </p:set>
                                  </p:childTnLst>
                                </p:cTn>
                              </p:par>
                              <p:par>
                                <p:cTn id="62" presetID="53" presetClass="entr" presetSubtype="16" fill="hold" grpId="0" nodeType="with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 calcmode="lin" valueType="num">
                                      <p:cBhvr>
                                        <p:cTn id="64"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65"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66" dur="500"/>
                                        <p:tgtEl>
                                          <p:spTgt spid="3">
                                            <p:txEl>
                                              <p:pRg st="4" end="4"/>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3">
                                            <p:txEl>
                                              <p:pRg st="5" end="5"/>
                                            </p:txEl>
                                          </p:spTgt>
                                        </p:tgtEl>
                                        <p:attrNameLst>
                                          <p:attrName>style.visibility</p:attrName>
                                        </p:attrNameLst>
                                      </p:cBhvr>
                                      <p:to>
                                        <p:strVal val="visible"/>
                                      </p:to>
                                    </p:set>
                                    <p:anim calcmode="lin" valueType="num">
                                      <p:cBhvr>
                                        <p:cTn id="71"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72"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73" dur="500"/>
                                        <p:tgtEl>
                                          <p:spTgt spid="3">
                                            <p:txEl>
                                              <p:pRg st="5" end="5"/>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xit" presetSubtype="32" fill="hold" nodeType="clickEffect">
                                  <p:stCondLst>
                                    <p:cond delay="0"/>
                                  </p:stCondLst>
                                  <p:childTnLst>
                                    <p:anim calcmode="lin" valueType="num">
                                      <p:cBhvr>
                                        <p:cTn id="77" dur="500"/>
                                        <p:tgtEl>
                                          <p:spTgt spid="3">
                                            <p:txEl>
                                              <p:pRg st="5" end="5"/>
                                            </p:txEl>
                                          </p:spTgt>
                                        </p:tgtEl>
                                        <p:attrNameLst>
                                          <p:attrName>ppt_w</p:attrName>
                                        </p:attrNameLst>
                                      </p:cBhvr>
                                      <p:tavLst>
                                        <p:tav tm="0">
                                          <p:val>
                                            <p:strVal val="ppt_w"/>
                                          </p:val>
                                        </p:tav>
                                        <p:tav tm="100000">
                                          <p:val>
                                            <p:fltVal val="0"/>
                                          </p:val>
                                        </p:tav>
                                      </p:tavLst>
                                    </p:anim>
                                    <p:anim calcmode="lin" valueType="num">
                                      <p:cBhvr>
                                        <p:cTn id="78" dur="500"/>
                                        <p:tgtEl>
                                          <p:spTgt spid="3">
                                            <p:txEl>
                                              <p:pRg st="5" end="5"/>
                                            </p:txEl>
                                          </p:spTgt>
                                        </p:tgtEl>
                                        <p:attrNameLst>
                                          <p:attrName>ppt_h</p:attrName>
                                        </p:attrNameLst>
                                      </p:cBhvr>
                                      <p:tavLst>
                                        <p:tav tm="0">
                                          <p:val>
                                            <p:strVal val="ppt_h"/>
                                          </p:val>
                                        </p:tav>
                                        <p:tav tm="100000">
                                          <p:val>
                                            <p:fltVal val="0"/>
                                          </p:val>
                                        </p:tav>
                                      </p:tavLst>
                                    </p:anim>
                                    <p:animEffect transition="out" filter="fade">
                                      <p:cBhvr>
                                        <p:cTn id="79" dur="500"/>
                                        <p:tgtEl>
                                          <p:spTgt spid="3">
                                            <p:txEl>
                                              <p:pRg st="5" end="5"/>
                                            </p:txEl>
                                          </p:spTgt>
                                        </p:tgtEl>
                                      </p:cBhvr>
                                    </p:animEffect>
                                    <p:set>
                                      <p:cBhvr>
                                        <p:cTn id="80" dur="1" fill="hold">
                                          <p:stCondLst>
                                            <p:cond delay="499"/>
                                          </p:stCondLst>
                                        </p:cTn>
                                        <p:tgtEl>
                                          <p:spTgt spid="3">
                                            <p:txEl>
                                              <p:pRg st="5" end="5"/>
                                            </p:txEl>
                                          </p:spTgt>
                                        </p:tgtEl>
                                        <p:attrNameLst>
                                          <p:attrName>style.visibility</p:attrName>
                                        </p:attrNameLst>
                                      </p:cBhvr>
                                      <p:to>
                                        <p:strVal val="hidden"/>
                                      </p:to>
                                    </p:set>
                                  </p:childTnLst>
                                </p:cTn>
                              </p:par>
                              <p:par>
                                <p:cTn id="81" presetID="53" presetClass="entr" presetSubtype="16" fill="hold" grpId="0" nodeType="withEffect">
                                  <p:stCondLst>
                                    <p:cond delay="0"/>
                                  </p:stCondLst>
                                  <p:childTnLst>
                                    <p:set>
                                      <p:cBhvr>
                                        <p:cTn id="82" dur="1" fill="hold">
                                          <p:stCondLst>
                                            <p:cond delay="0"/>
                                          </p:stCondLst>
                                        </p:cTn>
                                        <p:tgtEl>
                                          <p:spTgt spid="3">
                                            <p:txEl>
                                              <p:pRg st="6" end="6"/>
                                            </p:txEl>
                                          </p:spTgt>
                                        </p:tgtEl>
                                        <p:attrNameLst>
                                          <p:attrName>style.visibility</p:attrName>
                                        </p:attrNameLst>
                                      </p:cBhvr>
                                      <p:to>
                                        <p:strVal val="visible"/>
                                      </p:to>
                                    </p:set>
                                    <p:anim calcmode="lin" valueType="num">
                                      <p:cBhvr>
                                        <p:cTn id="8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84"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85" dur="500"/>
                                        <p:tgtEl>
                                          <p:spTgt spid="3">
                                            <p:txEl>
                                              <p:pRg st="6" end="6"/>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grpId="0" nodeType="clickEffect">
                                  <p:stCondLst>
                                    <p:cond delay="0"/>
                                  </p:stCondLst>
                                  <p:childTnLst>
                                    <p:set>
                                      <p:cBhvr>
                                        <p:cTn id="89" dur="1" fill="hold">
                                          <p:stCondLst>
                                            <p:cond delay="0"/>
                                          </p:stCondLst>
                                        </p:cTn>
                                        <p:tgtEl>
                                          <p:spTgt spid="3">
                                            <p:txEl>
                                              <p:pRg st="7" end="7"/>
                                            </p:txEl>
                                          </p:spTgt>
                                        </p:tgtEl>
                                        <p:attrNameLst>
                                          <p:attrName>style.visibility</p:attrName>
                                        </p:attrNameLst>
                                      </p:cBhvr>
                                      <p:to>
                                        <p:strVal val="visible"/>
                                      </p:to>
                                    </p:set>
                                    <p:anim calcmode="lin" valueType="num">
                                      <p:cBhvr>
                                        <p:cTn id="90"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91"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92" dur="500"/>
                                        <p:tgtEl>
                                          <p:spTgt spid="3">
                                            <p:txEl>
                                              <p:pRg st="7" end="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53" presetClass="exit" presetSubtype="32" fill="hold" nodeType="clickEffect">
                                  <p:stCondLst>
                                    <p:cond delay="0"/>
                                  </p:stCondLst>
                                  <p:childTnLst>
                                    <p:anim calcmode="lin" valueType="num">
                                      <p:cBhvr>
                                        <p:cTn id="96" dur="500"/>
                                        <p:tgtEl>
                                          <p:spTgt spid="3">
                                            <p:txEl>
                                              <p:pRg st="7" end="7"/>
                                            </p:txEl>
                                          </p:spTgt>
                                        </p:tgtEl>
                                        <p:attrNameLst>
                                          <p:attrName>ppt_w</p:attrName>
                                        </p:attrNameLst>
                                      </p:cBhvr>
                                      <p:tavLst>
                                        <p:tav tm="0">
                                          <p:val>
                                            <p:strVal val="ppt_w"/>
                                          </p:val>
                                        </p:tav>
                                        <p:tav tm="100000">
                                          <p:val>
                                            <p:fltVal val="0"/>
                                          </p:val>
                                        </p:tav>
                                      </p:tavLst>
                                    </p:anim>
                                    <p:anim calcmode="lin" valueType="num">
                                      <p:cBhvr>
                                        <p:cTn id="97" dur="500"/>
                                        <p:tgtEl>
                                          <p:spTgt spid="3">
                                            <p:txEl>
                                              <p:pRg st="7" end="7"/>
                                            </p:txEl>
                                          </p:spTgt>
                                        </p:tgtEl>
                                        <p:attrNameLst>
                                          <p:attrName>ppt_h</p:attrName>
                                        </p:attrNameLst>
                                      </p:cBhvr>
                                      <p:tavLst>
                                        <p:tav tm="0">
                                          <p:val>
                                            <p:strVal val="ppt_h"/>
                                          </p:val>
                                        </p:tav>
                                        <p:tav tm="100000">
                                          <p:val>
                                            <p:fltVal val="0"/>
                                          </p:val>
                                        </p:tav>
                                      </p:tavLst>
                                    </p:anim>
                                    <p:animEffect transition="out" filter="fade">
                                      <p:cBhvr>
                                        <p:cTn id="98" dur="500"/>
                                        <p:tgtEl>
                                          <p:spTgt spid="3">
                                            <p:txEl>
                                              <p:pRg st="7" end="7"/>
                                            </p:txEl>
                                          </p:spTgt>
                                        </p:tgtEl>
                                      </p:cBhvr>
                                    </p:animEffect>
                                    <p:set>
                                      <p:cBhvr>
                                        <p:cTn id="99" dur="1" fill="hold">
                                          <p:stCondLst>
                                            <p:cond delay="499"/>
                                          </p:stCondLst>
                                        </p:cTn>
                                        <p:tgtEl>
                                          <p:spTgt spid="3">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theme/theme1.xml><?xml version="1.0" encoding="utf-8"?>
<a:theme xmlns:a="http://schemas.openxmlformats.org/drawingml/2006/main" name="Metro Brand Template">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AudienceTaxHTField0 xmlns="c6bb9d19-7926-47a4-9d93-93d54014735c">
      <Terms xmlns="http://schemas.microsoft.com/office/infopath/2007/PartnerControls"/>
    </AudienceTaxHTField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AD782177ECB24F489B6FFC2D5D3099D1" ma:contentTypeVersion="65" ma:contentTypeDescription="" ma:contentTypeScope="" ma:versionID="47160766eacd36269d2fd65704d81343">
  <xsd:schema xmlns:xsd="http://www.w3.org/2001/XMLSchema" xmlns:xs="http://www.w3.org/2001/XMLSchema" xmlns:p="http://schemas.microsoft.com/office/2006/metadata/properties" xmlns:ns1="http://schemas.microsoft.com/sharepoint/v3" xmlns:ns2="2295e2e7-0eeb-498e-8716-217bb2ee6ee3" xmlns:ns3="c6bb9d19-7926-47a4-9d93-93d54014735c" targetNamespace="http://schemas.microsoft.com/office/2006/metadata/properties" ma:root="true" ma:fieldsID="c832fa291f69295bc0d4e1b83a55794d" ns1:_="" ns2:_="" ns3:_="">
    <xsd:import namespace="http://schemas.microsoft.com/sharepoint/v3"/>
    <xsd:import namespace="2295e2e7-0eeb-498e-8716-217bb2ee6ee3"/>
    <xsd:import namespace="c6bb9d19-7926-47a4-9d93-93d54014735c"/>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element ref="ns1:AverageRating" minOccurs="0"/>
                <xsd:element ref="ns1:Rating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6bb9d19-7926-47a4-9d93-93d54014735c"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sharepoint/v3"/>
    <ds:schemaRef ds:uri="2295e2e7-0eeb-498e-8716-217bb2ee6ee3"/>
    <ds:schemaRef ds:uri="http://purl.org/dc/elements/1.1/"/>
    <ds:schemaRef ds:uri="http://schemas.openxmlformats.org/package/2006/metadata/core-properties"/>
    <ds:schemaRef ds:uri="http://purl.org/dc/terms/"/>
    <ds:schemaRef ds:uri="http://schemas.microsoft.com/office/2006/metadata/properties"/>
    <ds:schemaRef ds:uri="http://schemas.microsoft.com/office/infopath/2007/PartnerControls"/>
    <ds:schemaRef ds:uri="http://schemas.microsoft.com/office/2006/documentManagement/types"/>
    <ds:schemaRef ds:uri="c6bb9d19-7926-47a4-9d93-93d54014735c"/>
    <ds:schemaRef ds:uri="http://www.w3.org/XML/1998/namespace"/>
    <ds:schemaRef ds:uri="http://purl.org/dc/dcmitype/"/>
  </ds:schemaRefs>
</ds:datastoreItem>
</file>

<file path=customXml/itemProps2.xml><?xml version="1.0" encoding="utf-8"?>
<ds:datastoreItem xmlns:ds="http://schemas.openxmlformats.org/officeDocument/2006/customXml" ds:itemID="{9253FB22-03E3-4A41-BF56-63A021EAE4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c6bb9d19-7926-47a4-9d93-93d5401473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Metro Brand Template</Template>
  <TotalTime>3926</TotalTime>
  <Words>2035</Words>
  <Application>Microsoft Office PowerPoint</Application>
  <PresentationFormat>Presentación en pantalla (16:9)</PresentationFormat>
  <Paragraphs>455</Paragraphs>
  <Slides>67</Slides>
  <Notes>33</Notes>
  <HiddenSlides>3</HiddenSlides>
  <MMClips>0</MMClips>
  <ScaleCrop>false</ScaleCrop>
  <HeadingPairs>
    <vt:vector size="4" baseType="variant">
      <vt:variant>
        <vt:lpstr>Tema</vt:lpstr>
      </vt:variant>
      <vt:variant>
        <vt:i4>1</vt:i4>
      </vt:variant>
      <vt:variant>
        <vt:lpstr>Títulos de diapositiva</vt:lpstr>
      </vt:variant>
      <vt:variant>
        <vt:i4>67</vt:i4>
      </vt:variant>
    </vt:vector>
  </HeadingPairs>
  <TitlesOfParts>
    <vt:vector size="68" baseType="lpstr">
      <vt:lpstr>Metro Brand Template</vt:lpstr>
      <vt:lpstr>Presentación de PowerPoint</vt:lpstr>
      <vt:lpstr>Game Creation for the New Breed</vt:lpstr>
      <vt:lpstr>Agenda</vt:lpstr>
      <vt:lpstr>Three Presentations Today</vt:lpstr>
      <vt:lpstr>The Game Development Process</vt:lpstr>
      <vt:lpstr>Me</vt:lpstr>
      <vt:lpstr>You</vt:lpstr>
      <vt:lpstr>Presentación de PowerPoint</vt:lpstr>
      <vt:lpstr>Windows</vt:lpstr>
      <vt:lpstr>Game Revenue</vt:lpstr>
      <vt:lpstr>Windows 8 PC Spectrum</vt:lpstr>
      <vt:lpstr>Varying Across the Spectrum</vt:lpstr>
      <vt:lpstr>Constant Across the Spectrum</vt:lpstr>
      <vt:lpstr>The Gap:</vt:lpstr>
      <vt:lpstr>The Biggest Opportunity</vt:lpstr>
      <vt:lpstr>Platforms have Cycles</vt:lpstr>
      <vt:lpstr>Platform Lifecycles</vt:lpstr>
      <vt:lpstr>Market Data</vt:lpstr>
      <vt:lpstr>Presentación de PowerPoint</vt:lpstr>
      <vt:lpstr>Title Categories</vt:lpstr>
      <vt:lpstr>Source Material</vt:lpstr>
      <vt:lpstr>Source Material</vt:lpstr>
      <vt:lpstr>Innovation</vt:lpstr>
      <vt:lpstr>Presentación de PowerPoint</vt:lpstr>
      <vt:lpstr>Presentación de PowerPoint</vt:lpstr>
      <vt:lpstr>Don’t over-reach</vt:lpstr>
      <vt:lpstr>Presentación de PowerPoint</vt:lpstr>
      <vt:lpstr>Presentación de PowerPoint</vt:lpstr>
      <vt:lpstr>The Game Development Process</vt:lpstr>
      <vt:lpstr>Game Design Role</vt:lpstr>
      <vt:lpstr>Artist Role</vt:lpstr>
      <vt:lpstr>Software Dev Role</vt:lpstr>
      <vt:lpstr>Biz Role</vt:lpstr>
      <vt:lpstr>Presentación de PowerPoint</vt:lpstr>
      <vt:lpstr>Flexibility of Windows 8 Store Commerce</vt:lpstr>
      <vt:lpstr>Some Monetization Facts</vt:lpstr>
      <vt:lpstr>More Monetization Facts</vt:lpstr>
      <vt:lpstr>Discoverability on Windows Scale</vt:lpstr>
      <vt:lpstr>The Windows 8 Store</vt:lpstr>
      <vt:lpstr>Windows 8 Store: Global Reach &amp; Transparency </vt:lpstr>
      <vt:lpstr>Best Economics</vt:lpstr>
      <vt:lpstr>Certification and Onboarding</vt:lpstr>
      <vt:lpstr>Presentación de PowerPoint</vt:lpstr>
      <vt:lpstr>Monetization: Best Practices</vt:lpstr>
      <vt:lpstr>Success Factors</vt:lpstr>
      <vt:lpstr>Additional Resources</vt:lpstr>
      <vt:lpstr>Time to Act</vt:lpstr>
      <vt:lpstr>Presentación de PowerPoint</vt:lpstr>
      <vt:lpstr>Presentación de PowerPoint</vt:lpstr>
      <vt:lpstr>Agenda</vt:lpstr>
      <vt:lpstr>Presentación de PowerPoint</vt:lpstr>
      <vt:lpstr>Presentación de PowerPoint</vt:lpstr>
      <vt:lpstr>Microsoft Colors</vt:lpstr>
      <vt:lpstr>Choosing Slide Transitions</vt:lpstr>
      <vt:lpstr> Not all Slides need Tiles</vt:lpstr>
      <vt:lpstr>Device Imagery</vt:lpstr>
      <vt:lpstr>Presentación de PowerPoint</vt:lpstr>
      <vt:lpstr>Using Full Screen Images</vt:lpstr>
      <vt:lpstr>Presentación de PowerPoint</vt:lpstr>
      <vt:lpstr>Presentación de PowerPoint</vt:lpstr>
      <vt:lpstr>Template: Metro Blocks</vt:lpstr>
      <vt:lpstr>Template: Metro Blocks</vt:lpstr>
      <vt:lpstr>Presentación de PowerPoint</vt:lpstr>
      <vt:lpstr>Choosing the Right Icons</vt:lpstr>
      <vt:lpstr>Choosing the Right Icons (Animated)</vt:lpstr>
      <vt:lpstr>Game Development Process</vt:lpstr>
      <vt:lpstr>Presentación de PowerPoint</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Christof Zogg</dc:creator>
  <cp:keywords>&lt;Any Related Keywords&gt;</cp:keywords>
  <dc:description>Template: Saku Uchikawa, Microsoft Corporation
Formatting:
Event Date: 
Event Location: 
Audience Type: Internal</dc:description>
  <cp:lastModifiedBy>Albert Juhé</cp:lastModifiedBy>
  <cp:revision>340</cp:revision>
  <dcterms:created xsi:type="dcterms:W3CDTF">2012-01-24T14:26:07Z</dcterms:created>
  <dcterms:modified xsi:type="dcterms:W3CDTF">2016-06-17T07:01:46Z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0x010100B88FC3ECA26D1C46B3C4C83281D2EB9C00AD782177ECB24F489B6FFC2D5D3099D1</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